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3"/>
  </p:notesMasterIdLst>
  <p:sldIdLst>
    <p:sldId id="428" r:id="rId2"/>
    <p:sldId id="420" r:id="rId3"/>
    <p:sldId id="422" r:id="rId4"/>
    <p:sldId id="429" r:id="rId5"/>
    <p:sldId id="421" r:id="rId6"/>
    <p:sldId id="431" r:id="rId7"/>
    <p:sldId id="437" r:id="rId8"/>
    <p:sldId id="430" r:id="rId9"/>
    <p:sldId id="432" r:id="rId10"/>
    <p:sldId id="423" r:id="rId11"/>
    <p:sldId id="433" r:id="rId12"/>
    <p:sldId id="434" r:id="rId13"/>
    <p:sldId id="435" r:id="rId14"/>
    <p:sldId id="436" r:id="rId15"/>
    <p:sldId id="444" r:id="rId16"/>
    <p:sldId id="445" r:id="rId17"/>
    <p:sldId id="446" r:id="rId18"/>
    <p:sldId id="447" r:id="rId19"/>
    <p:sldId id="448" r:id="rId20"/>
    <p:sldId id="449" r:id="rId21"/>
    <p:sldId id="424" r:id="rId22"/>
    <p:sldId id="427" r:id="rId23"/>
    <p:sldId id="438" r:id="rId24"/>
    <p:sldId id="439" r:id="rId25"/>
    <p:sldId id="440" r:id="rId26"/>
    <p:sldId id="425" r:id="rId27"/>
    <p:sldId id="442" r:id="rId28"/>
    <p:sldId id="443" r:id="rId29"/>
    <p:sldId id="426" r:id="rId30"/>
    <p:sldId id="441" r:id="rId31"/>
    <p:sldId id="3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6" autoAdjust="0"/>
    <p:restoredTop sz="71076" autoAdjust="0"/>
  </p:normalViewPr>
  <p:slideViewPr>
    <p:cSldViewPr snapToGrid="0">
      <p:cViewPr varScale="1">
        <p:scale>
          <a:sx n="82" d="100"/>
          <a:sy n="82" d="100"/>
        </p:scale>
        <p:origin x="1311"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Top Channels for Main Website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Top Channels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72B-46E1-96B0-C5FED5E898D8}"/>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2-B72B-46E1-96B0-C5FED5E898D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3-B72B-46E1-96B0-C5FED5E898D8}"/>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4-B72B-46E1-96B0-C5FED5E898D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2B-46E1-96B0-C5FED5E898D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2B-46E1-96B0-C5FED5E898D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72B-46E1-96B0-C5FED5E898D8}"/>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2B-46E1-96B0-C5FED5E898D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Direct</c:v>
                </c:pt>
                <c:pt idx="1">
                  <c:v>Organic Search</c:v>
                </c:pt>
                <c:pt idx="2">
                  <c:v>Social Media</c:v>
                </c:pt>
                <c:pt idx="3">
                  <c:v>Referral</c:v>
                </c:pt>
              </c:strCache>
            </c:strRef>
          </c:cat>
          <c:val>
            <c:numRef>
              <c:f>Sheet1!$B$2:$B$5</c:f>
              <c:numCache>
                <c:formatCode>0.00%</c:formatCode>
                <c:ptCount val="4"/>
                <c:pt idx="0">
                  <c:v>0.32700000000000001</c:v>
                </c:pt>
                <c:pt idx="1">
                  <c:v>8.5000000000000006E-2</c:v>
                </c:pt>
                <c:pt idx="2">
                  <c:v>0.52790000000000004</c:v>
                </c:pt>
                <c:pt idx="3">
                  <c:v>2.3E-2</c:v>
                </c:pt>
              </c:numCache>
            </c:numRef>
          </c:val>
          <c:extLst>
            <c:ext xmlns:c16="http://schemas.microsoft.com/office/drawing/2014/chart" uri="{C3380CC4-5D6E-409C-BE32-E72D297353CC}">
              <c16:uniqueId val="{00000000-B72B-46E1-96B0-C5FED5E898D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F65DE-BA70-444C-9525-86C77AB5BDD6}" type="datetimeFigureOut">
              <a:rPr lang="en-US" smtClean="0"/>
              <a:t>1/23/2017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448D5-87EA-4DD8-958C-BA41C05927BE}" type="slidenum">
              <a:rPr lang="en-US" smtClean="0"/>
              <a:t>‹#›</a:t>
            </a:fld>
            <a:endParaRPr lang="en-US"/>
          </a:p>
        </p:txBody>
      </p:sp>
    </p:spTree>
    <p:extLst>
      <p:ext uri="{BB962C8B-B14F-4D97-AF65-F5344CB8AC3E}">
        <p14:creationId xmlns:p14="http://schemas.microsoft.com/office/powerpoint/2010/main" val="309112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1</a:t>
            </a:fld>
            <a:endParaRPr lang="en-US"/>
          </a:p>
        </p:txBody>
      </p:sp>
    </p:spTree>
    <p:extLst>
      <p:ext uri="{BB962C8B-B14F-4D97-AF65-F5344CB8AC3E}">
        <p14:creationId xmlns:p14="http://schemas.microsoft.com/office/powerpoint/2010/main" val="2814544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worked. No prep, no coaching. The SDA community was ready and willing to share about this series to their networks, and based on the relationships they have been cultivating, they most likely know where the ‘rip fruit’ are and who to invite. They actively shared</a:t>
            </a:r>
            <a:r>
              <a:rPr lang="en-US" baseline="0" dirty="0"/>
              <a:t> our ads and tagged community members promoting the event to their friends. We did also targeted ads to people who were Christian and/or interested in prophecy. So we had two different advertising target groups that both performed well for different reasons. Overall, we reached a over 827K ad impressions served to people in Maryland with an 7.8% click-through rate. Which means that 7.8% of people who saw the ads took action. A typical direct mail response rate is about 1%.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10</a:t>
            </a:fld>
            <a:endParaRPr lang="en-US"/>
          </a:p>
        </p:txBody>
      </p:sp>
    </p:spTree>
    <p:extLst>
      <p:ext uri="{BB962C8B-B14F-4D97-AF65-F5344CB8AC3E}">
        <p14:creationId xmlns:p14="http://schemas.microsoft.com/office/powerpoint/2010/main" val="424246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11</a:t>
            </a:fld>
            <a:endParaRPr lang="en-US"/>
          </a:p>
        </p:txBody>
      </p:sp>
    </p:spTree>
    <p:extLst>
      <p:ext uri="{BB962C8B-B14F-4D97-AF65-F5344CB8AC3E}">
        <p14:creationId xmlns:p14="http://schemas.microsoft.com/office/powerpoint/2010/main" val="32785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12</a:t>
            </a:fld>
            <a:endParaRPr lang="en-US"/>
          </a:p>
        </p:txBody>
      </p:sp>
    </p:spTree>
    <p:extLst>
      <p:ext uri="{BB962C8B-B14F-4D97-AF65-F5344CB8AC3E}">
        <p14:creationId xmlns:p14="http://schemas.microsoft.com/office/powerpoint/2010/main" val="458787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13</a:t>
            </a:fld>
            <a:endParaRPr lang="en-US"/>
          </a:p>
        </p:txBody>
      </p:sp>
    </p:spTree>
    <p:extLst>
      <p:ext uri="{BB962C8B-B14F-4D97-AF65-F5344CB8AC3E}">
        <p14:creationId xmlns:p14="http://schemas.microsoft.com/office/powerpoint/2010/main" val="2781395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14</a:t>
            </a:fld>
            <a:endParaRPr lang="en-US"/>
          </a:p>
        </p:txBody>
      </p:sp>
    </p:spTree>
    <p:extLst>
      <p:ext uri="{BB962C8B-B14F-4D97-AF65-F5344CB8AC3E}">
        <p14:creationId xmlns:p14="http://schemas.microsoft.com/office/powerpoint/2010/main" val="2362568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types of series</a:t>
            </a:r>
            <a:r>
              <a:rPr lang="en-US" baseline="0" dirty="0"/>
              <a:t> do appeal to an older audience which is confirmed by the survey where </a:t>
            </a:r>
            <a:r>
              <a:rPr lang="en-US" dirty="0"/>
              <a:t>79% of participants</a:t>
            </a:r>
            <a:r>
              <a:rPr lang="en-US" baseline="0" dirty="0"/>
              <a:t> identified as being over 44 </a:t>
            </a:r>
            <a:r>
              <a:rPr lang="en-US" baseline="0" dirty="0" err="1"/>
              <a:t>y.o</a:t>
            </a:r>
            <a:r>
              <a:rPr lang="en-US" baseline="0" dirty="0"/>
              <a:t>. This may cause you to question our decision to use social media ads.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21</a:t>
            </a:fld>
            <a:endParaRPr lang="en-US"/>
          </a:p>
        </p:txBody>
      </p:sp>
    </p:spTree>
    <p:extLst>
      <p:ext uri="{BB962C8B-B14F-4D97-AF65-F5344CB8AC3E}">
        <p14:creationId xmlns:p14="http://schemas.microsoft.com/office/powerpoint/2010/main" val="164739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Even though we used Facebooks ad manager, our ads appeared mostly on third party websites that appealed to this particular demographic. So with a small budget, we were able to promote this series to an older audience (in Maryland) on websites like Washington Post and Huffington Post while still being cost-effective. I point this out because many are not aware of this feature in Facebook ads manager.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22</a:t>
            </a:fld>
            <a:endParaRPr lang="en-US"/>
          </a:p>
        </p:txBody>
      </p:sp>
    </p:spTree>
    <p:extLst>
      <p:ext uri="{BB962C8B-B14F-4D97-AF65-F5344CB8AC3E}">
        <p14:creationId xmlns:p14="http://schemas.microsoft.com/office/powerpoint/2010/main" val="3249666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23</a:t>
            </a:fld>
            <a:endParaRPr lang="en-US"/>
          </a:p>
        </p:txBody>
      </p:sp>
    </p:spTree>
    <p:extLst>
      <p:ext uri="{BB962C8B-B14F-4D97-AF65-F5344CB8AC3E}">
        <p14:creationId xmlns:p14="http://schemas.microsoft.com/office/powerpoint/2010/main" val="3990794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24</a:t>
            </a:fld>
            <a:endParaRPr lang="en-US"/>
          </a:p>
        </p:txBody>
      </p:sp>
    </p:spTree>
    <p:extLst>
      <p:ext uri="{BB962C8B-B14F-4D97-AF65-F5344CB8AC3E}">
        <p14:creationId xmlns:p14="http://schemas.microsoft.com/office/powerpoint/2010/main" val="2059161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25</a:t>
            </a:fld>
            <a:endParaRPr lang="en-US"/>
          </a:p>
        </p:txBody>
      </p:sp>
    </p:spTree>
    <p:extLst>
      <p:ext uri="{BB962C8B-B14F-4D97-AF65-F5344CB8AC3E}">
        <p14:creationId xmlns:p14="http://schemas.microsoft.com/office/powerpoint/2010/main" val="3167705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Revelation Speaks</a:t>
            </a:r>
            <a:r>
              <a:rPr lang="en-US" baseline="0" dirty="0"/>
              <a:t> Peace is a</a:t>
            </a:r>
            <a:r>
              <a:rPr lang="en-US" dirty="0"/>
              <a:t> case study in empowering the SDA community to be social media ambassadors for Christ. </a:t>
            </a:r>
          </a:p>
        </p:txBody>
      </p:sp>
      <p:sp>
        <p:nvSpPr>
          <p:cNvPr id="4" name="Slide Number Placeholder 3"/>
          <p:cNvSpPr>
            <a:spLocks noGrp="1"/>
          </p:cNvSpPr>
          <p:nvPr>
            <p:ph type="sldNum" sz="quarter" idx="10"/>
          </p:nvPr>
        </p:nvSpPr>
        <p:spPr/>
        <p:txBody>
          <a:bodyPr/>
          <a:lstStyle/>
          <a:p>
            <a:fld id="{FAD448D5-87EA-4DD8-958C-BA41C05927BE}" type="slidenum">
              <a:rPr lang="en-US" smtClean="0"/>
              <a:t>2</a:t>
            </a:fld>
            <a:endParaRPr lang="en-US"/>
          </a:p>
        </p:txBody>
      </p:sp>
    </p:spTree>
    <p:extLst>
      <p:ext uri="{BB962C8B-B14F-4D97-AF65-F5344CB8AC3E}">
        <p14:creationId xmlns:p14="http://schemas.microsoft.com/office/powerpoint/2010/main" val="651960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the results….Of the approximately 1,500 registered participants, 50% self-identified</a:t>
            </a:r>
            <a:r>
              <a:rPr lang="en-US" baseline="0" dirty="0"/>
              <a:t> as non-Adventist. This is</a:t>
            </a:r>
            <a:r>
              <a:rPr lang="en-US" dirty="0"/>
              <a:t> confirmed by the survey results. Normally</a:t>
            </a:r>
            <a:r>
              <a:rPr lang="en-US" baseline="0" dirty="0"/>
              <a:t> we would not expect more than a 1/3 of the participants to be non-Adventist (based on conversations I’ve had with experienced pastors and evangelists).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26</a:t>
            </a:fld>
            <a:endParaRPr lang="en-US"/>
          </a:p>
        </p:txBody>
      </p:sp>
    </p:spTree>
    <p:extLst>
      <p:ext uri="{BB962C8B-B14F-4D97-AF65-F5344CB8AC3E}">
        <p14:creationId xmlns:p14="http://schemas.microsoft.com/office/powerpoint/2010/main" val="3878450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case study, we had a strong product and an integrated strategy that utilized targeted online ads. But impact is more than getting people in the door. How did this series affect those who came? Of our survey respondents…</a:t>
            </a:r>
          </a:p>
          <a:p>
            <a:endParaRPr lang="en-US" baseline="0" dirty="0"/>
          </a:p>
        </p:txBody>
      </p:sp>
      <p:sp>
        <p:nvSpPr>
          <p:cNvPr id="4" name="Slide Number Placeholder 3"/>
          <p:cNvSpPr>
            <a:spLocks noGrp="1"/>
          </p:cNvSpPr>
          <p:nvPr>
            <p:ph type="sldNum" sz="quarter" idx="10"/>
          </p:nvPr>
        </p:nvSpPr>
        <p:spPr/>
        <p:txBody>
          <a:bodyPr/>
          <a:lstStyle/>
          <a:p>
            <a:fld id="{FAD448D5-87EA-4DD8-958C-BA41C05927BE}" type="slidenum">
              <a:rPr lang="en-US" smtClean="0"/>
              <a:t>28</a:t>
            </a:fld>
            <a:endParaRPr lang="en-US"/>
          </a:p>
        </p:txBody>
      </p:sp>
    </p:spTree>
    <p:extLst>
      <p:ext uri="{BB962C8B-B14F-4D97-AF65-F5344CB8AC3E}">
        <p14:creationId xmlns:p14="http://schemas.microsoft.com/office/powerpoint/2010/main" val="1438146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Given that over 70% of those who took the survey, indicated that they were not Adventist, these results are great!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29</a:t>
            </a:fld>
            <a:endParaRPr lang="en-US"/>
          </a:p>
        </p:txBody>
      </p:sp>
    </p:spTree>
    <p:extLst>
      <p:ext uri="{BB962C8B-B14F-4D97-AF65-F5344CB8AC3E}">
        <p14:creationId xmlns:p14="http://schemas.microsoft.com/office/powerpoint/2010/main" val="3127978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30</a:t>
            </a:fld>
            <a:endParaRPr lang="en-US"/>
          </a:p>
        </p:txBody>
      </p:sp>
    </p:spTree>
    <p:extLst>
      <p:ext uri="{BB962C8B-B14F-4D97-AF65-F5344CB8AC3E}">
        <p14:creationId xmlns:p14="http://schemas.microsoft.com/office/powerpoint/2010/main" val="531296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a:t>
            </a:r>
            <a:r>
              <a:rPr lang="en-US" baseline="0" dirty="0"/>
              <a:t> free to contact us for any questions you may have.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31</a:t>
            </a:fld>
            <a:endParaRPr lang="en-US"/>
          </a:p>
        </p:txBody>
      </p:sp>
    </p:spTree>
    <p:extLst>
      <p:ext uri="{BB962C8B-B14F-4D97-AF65-F5344CB8AC3E}">
        <p14:creationId xmlns:p14="http://schemas.microsoft.com/office/powerpoint/2010/main" val="309900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often do we do host evangelistic series but struggle to make sure the Adventist community is aware? Social media is a powerful tool for creating awareness within our own community to empower them to be social media ambassadors, resulting in something tangible such as increased attendance by non-Adventists. </a:t>
            </a:r>
          </a:p>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3</a:t>
            </a:fld>
            <a:endParaRPr lang="en-US"/>
          </a:p>
        </p:txBody>
      </p:sp>
    </p:spTree>
    <p:extLst>
      <p:ext uri="{BB962C8B-B14F-4D97-AF65-F5344CB8AC3E}">
        <p14:creationId xmlns:p14="http://schemas.microsoft.com/office/powerpoint/2010/main" val="235659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A2D51D-11F7-403C-95CA-3F0803209346}" type="slidenum">
              <a:rPr lang="en-US" smtClean="0"/>
              <a:t>4</a:t>
            </a:fld>
            <a:endParaRPr lang="en-US"/>
          </a:p>
        </p:txBody>
      </p:sp>
    </p:spTree>
    <p:extLst>
      <p:ext uri="{BB962C8B-B14F-4D97-AF65-F5344CB8AC3E}">
        <p14:creationId xmlns:p14="http://schemas.microsoft.com/office/powerpoint/2010/main" val="167574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church knows from experience that evangelism works best when there is a foundation built on relationships. The Chesapeake conference recently piloted the voice of prophecy series ‘Revelation Speaks Peace’ in 30 churches. </a:t>
            </a:r>
          </a:p>
        </p:txBody>
      </p:sp>
      <p:sp>
        <p:nvSpPr>
          <p:cNvPr id="4" name="Slide Number Placeholder 3"/>
          <p:cNvSpPr>
            <a:spLocks noGrp="1"/>
          </p:cNvSpPr>
          <p:nvPr>
            <p:ph type="sldNum" sz="quarter" idx="10"/>
          </p:nvPr>
        </p:nvSpPr>
        <p:spPr/>
        <p:txBody>
          <a:bodyPr/>
          <a:lstStyle/>
          <a:p>
            <a:fld id="{FAD448D5-87EA-4DD8-958C-BA41C05927BE}" type="slidenum">
              <a:rPr lang="en-US" smtClean="0"/>
              <a:t>5</a:t>
            </a:fld>
            <a:endParaRPr lang="en-US"/>
          </a:p>
        </p:txBody>
      </p:sp>
    </p:spTree>
    <p:extLst>
      <p:ext uri="{BB962C8B-B14F-4D97-AF65-F5344CB8AC3E}">
        <p14:creationId xmlns:p14="http://schemas.microsoft.com/office/powerpoint/2010/main" val="487209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a:t>
            </a:fld>
            <a:endParaRPr lang="en-US"/>
          </a:p>
        </p:txBody>
      </p:sp>
    </p:spTree>
    <p:extLst>
      <p:ext uri="{BB962C8B-B14F-4D97-AF65-F5344CB8AC3E}">
        <p14:creationId xmlns:p14="http://schemas.microsoft.com/office/powerpoint/2010/main" val="215259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7</a:t>
            </a:fld>
            <a:endParaRPr lang="en-US"/>
          </a:p>
        </p:txBody>
      </p:sp>
    </p:spTree>
    <p:extLst>
      <p:ext uri="{BB962C8B-B14F-4D97-AF65-F5344CB8AC3E}">
        <p14:creationId xmlns:p14="http://schemas.microsoft.com/office/powerpoint/2010/main" val="217586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8</a:t>
            </a:fld>
            <a:endParaRPr lang="en-US"/>
          </a:p>
        </p:txBody>
      </p:sp>
    </p:spTree>
    <p:extLst>
      <p:ext uri="{BB962C8B-B14F-4D97-AF65-F5344CB8AC3E}">
        <p14:creationId xmlns:p14="http://schemas.microsoft.com/office/powerpoint/2010/main" val="2409883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9</a:t>
            </a:fld>
            <a:endParaRPr lang="en-US"/>
          </a:p>
        </p:txBody>
      </p:sp>
    </p:spTree>
    <p:extLst>
      <p:ext uri="{BB962C8B-B14F-4D97-AF65-F5344CB8AC3E}">
        <p14:creationId xmlns:p14="http://schemas.microsoft.com/office/powerpoint/2010/main" val="289749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51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8942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253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702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93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86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2964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885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272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566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3675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290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cid:F281D570-4CC4-4B27-900C-679F0999CDDD"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cid:44E6BA5B-177B-4528-8C0D-9DD05D55F10A"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cid:B47A55A0-CB0A-4366-A9D0-A184B49C2273" TargetMode="External"/><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cid:6ADC3FF0-545E-444A-93F2-3645FC2141D2" TargetMode="Externa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cid:6ADC3FF0-545E-444A-93F2-3645FC2141D2" TargetMode="External"/><Relationship Id="rId7" Type="http://schemas.openxmlformats.org/officeDocument/2006/relationships/image" Target="cid:A68270AA-47FA-433E-8579-501CA6456CA1"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cid:DE2DD8EE-EE34-45E2-8DD3-932740D34539"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cid:0DE8BF81-381E-4DFE-B771-FE78E245DD13" TargetMode="External"/><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cid:9F868B21-50DA-4704-A530-508D669D123B"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cid:6AF435B2-E9F2-4CCD-BC40-0E7ACFF500D7"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alvinkibble@nadadventist.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hyperlink" Target="mailto:paulhopkins@nadadventist.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0778" y="4659050"/>
            <a:ext cx="9144000" cy="1655762"/>
          </a:xfrm>
        </p:spPr>
        <p:txBody>
          <a:bodyPr>
            <a:normAutofit/>
          </a:bodyPr>
          <a:lstStyle/>
          <a:p>
            <a:r>
              <a:rPr lang="en-US" sz="4000" dirty="0">
                <a:solidFill>
                  <a:schemeClr val="accent1"/>
                </a:solidFill>
              </a:rPr>
              <a:t>#</a:t>
            </a:r>
            <a:r>
              <a:rPr lang="en-US" sz="4000" dirty="0" err="1">
                <a:solidFill>
                  <a:schemeClr val="accent1"/>
                </a:solidFill>
              </a:rPr>
              <a:t>RSPeace</a:t>
            </a:r>
            <a:r>
              <a:rPr lang="en-US" sz="4000" dirty="0">
                <a:solidFill>
                  <a:schemeClr val="accent1"/>
                </a:solidFill>
              </a:rPr>
              <a:t> – Chesapeake Conference</a:t>
            </a:r>
            <a:br>
              <a:rPr lang="en-US" sz="4000" dirty="0">
                <a:solidFill>
                  <a:schemeClr val="accent1"/>
                </a:solidFill>
              </a:rPr>
            </a:br>
            <a:r>
              <a:rPr lang="en-US" sz="4000" dirty="0">
                <a:solidFill>
                  <a:schemeClr val="accent1"/>
                </a:solidFill>
              </a:rPr>
              <a:t>Digital Strategy Summary Report</a:t>
            </a:r>
            <a:br>
              <a:rPr lang="en-US" dirty="0">
                <a:solidFill>
                  <a:schemeClr val="tx1">
                    <a:lumMod val="65000"/>
                    <a:lumOff val="35000"/>
                  </a:schemeClr>
                </a:solidFill>
              </a:rPr>
            </a:br>
            <a:r>
              <a:rPr lang="en-US" dirty="0">
                <a:solidFill>
                  <a:schemeClr val="tx1">
                    <a:lumMod val="65000"/>
                    <a:lumOff val="35000"/>
                  </a:schemeClr>
                </a:solidFill>
              </a:rPr>
              <a:t>Jamie Schneider, </a:t>
            </a:r>
            <a:r>
              <a:rPr lang="en-US" i="1" dirty="0">
                <a:solidFill>
                  <a:schemeClr val="tx1">
                    <a:lumMod val="65000"/>
                    <a:lumOff val="35000"/>
                  </a:schemeClr>
                </a:solidFill>
              </a:rPr>
              <a:t>Digital Strategist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9566"/>
          <a:stretch/>
        </p:blipFill>
        <p:spPr>
          <a:xfrm>
            <a:off x="2546059" y="192672"/>
            <a:ext cx="6572775" cy="3708209"/>
          </a:xfrm>
          <a:prstGeom prst="rect">
            <a:avLst/>
          </a:prstGeom>
        </p:spPr>
      </p:pic>
    </p:spTree>
    <p:extLst>
      <p:ext uri="{BB962C8B-B14F-4D97-AF65-F5344CB8AC3E}">
        <p14:creationId xmlns:p14="http://schemas.microsoft.com/office/powerpoint/2010/main" val="570494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df"/>
          <p:cNvPicPr>
            <a:picLocks noChangeAspect="1"/>
          </p:cNvPicPr>
          <p:nvPr/>
        </p:nvPicPr>
        <p:blipFill>
          <a:blip r:embed="rId3">
            <a:extLst/>
          </a:blip>
          <a:stretch>
            <a:fillRect/>
          </a:stretch>
        </p:blipFill>
        <p:spPr>
          <a:xfrm>
            <a:off x="7847071" y="0"/>
            <a:ext cx="4344929" cy="6800759"/>
          </a:xfrm>
          <a:prstGeom prst="rect">
            <a:avLst/>
          </a:prstGeom>
          <a:ln w="12700">
            <a:miter lim="400000"/>
          </a:ln>
        </p:spPr>
      </p:pic>
      <p:sp>
        <p:nvSpPr>
          <p:cNvPr id="3" name="Right Arrow 2"/>
          <p:cNvSpPr/>
          <p:nvPr/>
        </p:nvSpPr>
        <p:spPr>
          <a:xfrm>
            <a:off x="463731" y="5120640"/>
            <a:ext cx="7217229" cy="9339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p:cNvSpPr txBox="1"/>
          <p:nvPr/>
        </p:nvSpPr>
        <p:spPr>
          <a:xfrm>
            <a:off x="574766" y="1587137"/>
            <a:ext cx="4979248" cy="2015936"/>
          </a:xfrm>
          <a:prstGeom prst="rect">
            <a:avLst/>
          </a:prstGeom>
          <a:noFill/>
        </p:spPr>
        <p:txBody>
          <a:bodyPr wrap="none" rtlCol="0">
            <a:spAutoFit/>
          </a:bodyPr>
          <a:lstStyle/>
          <a:p>
            <a:r>
              <a:rPr lang="en-US" sz="12500" dirty="0">
                <a:effectLst>
                  <a:outerShdw blurRad="38100" dist="38100" dir="2700000" algn="tl">
                    <a:srgbClr val="000000">
                      <a:alpha val="43137"/>
                    </a:srgbClr>
                  </a:outerShdw>
                </a:effectLst>
              </a:rPr>
              <a:t>827K + </a:t>
            </a:r>
          </a:p>
        </p:txBody>
      </p:sp>
      <p:sp>
        <p:nvSpPr>
          <p:cNvPr id="5" name="TextBox 4"/>
          <p:cNvSpPr txBox="1"/>
          <p:nvPr/>
        </p:nvSpPr>
        <p:spPr>
          <a:xfrm>
            <a:off x="574766" y="3553097"/>
            <a:ext cx="2800960" cy="923330"/>
          </a:xfrm>
          <a:prstGeom prst="rect">
            <a:avLst/>
          </a:prstGeom>
          <a:noFill/>
        </p:spPr>
        <p:txBody>
          <a:bodyPr wrap="none" rtlCol="0">
            <a:spAutoFit/>
          </a:bodyPr>
          <a:lstStyle/>
          <a:p>
            <a:r>
              <a:rPr lang="en-US" sz="5400" dirty="0">
                <a:effectLst>
                  <a:outerShdw blurRad="38100" dist="38100" dir="2700000" algn="tl">
                    <a:srgbClr val="000000">
                      <a:alpha val="43137"/>
                    </a:srgbClr>
                  </a:outerShdw>
                </a:effectLst>
              </a:rPr>
              <a:t>7.8% CTR</a:t>
            </a:r>
          </a:p>
        </p:txBody>
      </p:sp>
      <p:sp>
        <p:nvSpPr>
          <p:cNvPr id="6" name="TextBox 5"/>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Tree>
    <p:extLst>
      <p:ext uri="{BB962C8B-B14F-4D97-AF65-F5344CB8AC3E}">
        <p14:creationId xmlns:p14="http://schemas.microsoft.com/office/powerpoint/2010/main" val="1947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p:tmAbs val="0"/>
                                  </p:iterate>
                                  <p:childTnLst>
                                    <p:set>
                                      <p:cBhvr>
                                        <p:cTn id="6" fill="hold"/>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1+#ppt_w/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3" name="TextBox 2"/>
          <p:cNvSpPr txBox="1"/>
          <p:nvPr/>
        </p:nvSpPr>
        <p:spPr>
          <a:xfrm>
            <a:off x="194351" y="6027003"/>
            <a:ext cx="11939749" cy="830997"/>
          </a:xfrm>
          <a:prstGeom prst="rect">
            <a:avLst/>
          </a:prstGeom>
          <a:noFill/>
        </p:spPr>
        <p:txBody>
          <a:bodyPr wrap="square" rtlCol="0">
            <a:spAutoFit/>
          </a:bodyPr>
          <a:lstStyle/>
          <a:p>
            <a:r>
              <a:rPr lang="en-US" sz="2400" dirty="0"/>
              <a:t>We also tested the provided imagery against stock images that evoked emotion. Copy was the same for each ad.  </a:t>
            </a:r>
          </a:p>
        </p:txBody>
      </p:sp>
      <p:pic>
        <p:nvPicPr>
          <p:cNvPr id="4" name="Picture 3"/>
          <p:cNvPicPr>
            <a:picLocks noChangeAspect="1"/>
          </p:cNvPicPr>
          <p:nvPr/>
        </p:nvPicPr>
        <p:blipFill rotWithShape="1">
          <a:blip r:embed="rId3"/>
          <a:srcRect l="1441" r="1396"/>
          <a:stretch/>
        </p:blipFill>
        <p:spPr>
          <a:xfrm>
            <a:off x="252251" y="567588"/>
            <a:ext cx="3446118" cy="1820729"/>
          </a:xfrm>
          <a:prstGeom prst="rect">
            <a:avLst/>
          </a:prstGeom>
        </p:spPr>
      </p:pic>
      <p:pic>
        <p:nvPicPr>
          <p:cNvPr id="5" name="Picture 4"/>
          <p:cNvPicPr>
            <a:picLocks noChangeAspect="1"/>
          </p:cNvPicPr>
          <p:nvPr/>
        </p:nvPicPr>
        <p:blipFill>
          <a:blip r:embed="rId4"/>
          <a:stretch>
            <a:fillRect/>
          </a:stretch>
        </p:blipFill>
        <p:spPr>
          <a:xfrm>
            <a:off x="532115" y="2525021"/>
            <a:ext cx="2796695" cy="1508470"/>
          </a:xfrm>
          <a:prstGeom prst="rect">
            <a:avLst/>
          </a:prstGeom>
        </p:spPr>
      </p:pic>
      <p:pic>
        <p:nvPicPr>
          <p:cNvPr id="6" name="Picture 5"/>
          <p:cNvPicPr>
            <a:picLocks noChangeAspect="1"/>
          </p:cNvPicPr>
          <p:nvPr/>
        </p:nvPicPr>
        <p:blipFill>
          <a:blip r:embed="rId5"/>
          <a:stretch>
            <a:fillRect/>
          </a:stretch>
        </p:blipFill>
        <p:spPr>
          <a:xfrm>
            <a:off x="162557" y="4144089"/>
            <a:ext cx="3535812" cy="1882914"/>
          </a:xfrm>
          <a:prstGeom prst="rect">
            <a:avLst/>
          </a:prstGeom>
        </p:spPr>
      </p:pic>
      <p:pic>
        <p:nvPicPr>
          <p:cNvPr id="7" name="Picture 6"/>
          <p:cNvPicPr>
            <a:picLocks noChangeAspect="1"/>
          </p:cNvPicPr>
          <p:nvPr/>
        </p:nvPicPr>
        <p:blipFill>
          <a:blip r:embed="rId6"/>
          <a:stretch>
            <a:fillRect/>
          </a:stretch>
        </p:blipFill>
        <p:spPr>
          <a:xfrm>
            <a:off x="4241464" y="518358"/>
            <a:ext cx="3584822" cy="1911905"/>
          </a:xfrm>
          <a:prstGeom prst="rect">
            <a:avLst/>
          </a:prstGeom>
        </p:spPr>
      </p:pic>
      <p:pic>
        <p:nvPicPr>
          <p:cNvPr id="8" name="Picture 7"/>
          <p:cNvPicPr>
            <a:picLocks noChangeAspect="1"/>
          </p:cNvPicPr>
          <p:nvPr/>
        </p:nvPicPr>
        <p:blipFill>
          <a:blip r:embed="rId7"/>
          <a:stretch>
            <a:fillRect/>
          </a:stretch>
        </p:blipFill>
        <p:spPr>
          <a:xfrm>
            <a:off x="4669543" y="2550115"/>
            <a:ext cx="2728664" cy="1458283"/>
          </a:xfrm>
          <a:prstGeom prst="rect">
            <a:avLst/>
          </a:prstGeom>
        </p:spPr>
      </p:pic>
      <p:pic>
        <p:nvPicPr>
          <p:cNvPr id="9" name="Picture 8"/>
          <p:cNvPicPr>
            <a:picLocks noChangeAspect="1"/>
          </p:cNvPicPr>
          <p:nvPr/>
        </p:nvPicPr>
        <p:blipFill>
          <a:blip r:embed="rId8"/>
          <a:stretch>
            <a:fillRect/>
          </a:stretch>
        </p:blipFill>
        <p:spPr>
          <a:xfrm>
            <a:off x="3841037" y="4144089"/>
            <a:ext cx="3581886" cy="1945381"/>
          </a:xfrm>
          <a:prstGeom prst="rect">
            <a:avLst/>
          </a:prstGeom>
        </p:spPr>
      </p:pic>
      <p:pic>
        <p:nvPicPr>
          <p:cNvPr id="10" name="Picture 9"/>
          <p:cNvPicPr>
            <a:picLocks noChangeAspect="1"/>
          </p:cNvPicPr>
          <p:nvPr/>
        </p:nvPicPr>
        <p:blipFill>
          <a:blip r:embed="rId9"/>
          <a:stretch>
            <a:fillRect/>
          </a:stretch>
        </p:blipFill>
        <p:spPr>
          <a:xfrm>
            <a:off x="8083995" y="535957"/>
            <a:ext cx="3675073" cy="1954470"/>
          </a:xfrm>
          <a:prstGeom prst="rect">
            <a:avLst/>
          </a:prstGeom>
        </p:spPr>
      </p:pic>
      <p:pic>
        <p:nvPicPr>
          <p:cNvPr id="11" name="Picture 10"/>
          <p:cNvPicPr>
            <a:picLocks noChangeAspect="1"/>
          </p:cNvPicPr>
          <p:nvPr/>
        </p:nvPicPr>
        <p:blipFill>
          <a:blip r:embed="rId10"/>
          <a:stretch>
            <a:fillRect/>
          </a:stretch>
        </p:blipFill>
        <p:spPr>
          <a:xfrm>
            <a:off x="8429615" y="2566231"/>
            <a:ext cx="2884822" cy="1542037"/>
          </a:xfrm>
          <a:prstGeom prst="rect">
            <a:avLst/>
          </a:prstGeom>
        </p:spPr>
      </p:pic>
      <p:pic>
        <p:nvPicPr>
          <p:cNvPr id="12" name="Picture 11"/>
          <p:cNvPicPr>
            <a:picLocks noChangeAspect="1"/>
          </p:cNvPicPr>
          <p:nvPr/>
        </p:nvPicPr>
        <p:blipFill>
          <a:blip r:embed="rId11"/>
          <a:stretch>
            <a:fillRect/>
          </a:stretch>
        </p:blipFill>
        <p:spPr>
          <a:xfrm>
            <a:off x="8083995" y="4147415"/>
            <a:ext cx="3576062" cy="1879588"/>
          </a:xfrm>
          <a:prstGeom prst="rect">
            <a:avLst/>
          </a:prstGeom>
        </p:spPr>
      </p:pic>
    </p:spTree>
    <p:extLst>
      <p:ext uri="{BB962C8B-B14F-4D97-AF65-F5344CB8AC3E}">
        <p14:creationId xmlns:p14="http://schemas.microsoft.com/office/powerpoint/2010/main" val="2890185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3" name="TextBox 2"/>
          <p:cNvSpPr txBox="1"/>
          <p:nvPr/>
        </p:nvSpPr>
        <p:spPr>
          <a:xfrm>
            <a:off x="149222" y="4607280"/>
            <a:ext cx="11939749" cy="1938992"/>
          </a:xfrm>
          <a:prstGeom prst="rect">
            <a:avLst/>
          </a:prstGeom>
          <a:noFill/>
        </p:spPr>
        <p:txBody>
          <a:bodyPr wrap="square" rtlCol="0">
            <a:spAutoFit/>
          </a:bodyPr>
          <a:lstStyle/>
          <a:p>
            <a:r>
              <a:rPr lang="en-US" sz="2400" dirty="0"/>
              <a:t>For the </a:t>
            </a:r>
            <a:r>
              <a:rPr lang="en-US" sz="2400" b="1" dirty="0">
                <a:solidFill>
                  <a:schemeClr val="accent1"/>
                </a:solidFill>
              </a:rPr>
              <a:t>Non-Adventist group</a:t>
            </a:r>
            <a:r>
              <a:rPr lang="en-US" sz="2400" dirty="0"/>
              <a:t>, the above images had the </a:t>
            </a:r>
            <a:r>
              <a:rPr lang="en-US" sz="2400" b="1" u="sng" dirty="0"/>
              <a:t>strongest click-through rates</a:t>
            </a:r>
            <a:r>
              <a:rPr lang="en-US" sz="2400" dirty="0"/>
              <a:t>, and/or highest relevance rating. Each image evokes a sense of conflict, journey, and/or loss of hope.</a:t>
            </a:r>
          </a:p>
          <a:p>
            <a:endParaRPr lang="en-US" sz="2400" dirty="0"/>
          </a:p>
          <a:p>
            <a:r>
              <a:rPr lang="en-US" sz="2400" b="1" dirty="0"/>
              <a:t>This ties directly into the message:  </a:t>
            </a:r>
            <a:r>
              <a:rPr lang="en-US" sz="2400" dirty="0"/>
              <a:t>What is happening in the world today? Join us to unlock the secrets to peace &amp; a hope-filled future. Register to attend at a location near you!</a:t>
            </a:r>
          </a:p>
        </p:txBody>
      </p:sp>
      <p:pic>
        <p:nvPicPr>
          <p:cNvPr id="4" name="Picture 3"/>
          <p:cNvPicPr>
            <a:picLocks noChangeAspect="1"/>
          </p:cNvPicPr>
          <p:nvPr/>
        </p:nvPicPr>
        <p:blipFill rotWithShape="1">
          <a:blip r:embed="rId3"/>
          <a:srcRect l="1441" r="1396"/>
          <a:stretch/>
        </p:blipFill>
        <p:spPr>
          <a:xfrm>
            <a:off x="4181776" y="1324811"/>
            <a:ext cx="3869114" cy="2044215"/>
          </a:xfrm>
          <a:prstGeom prst="rect">
            <a:avLst/>
          </a:prstGeom>
        </p:spPr>
      </p:pic>
      <p:pic>
        <p:nvPicPr>
          <p:cNvPr id="5" name="Picture 4"/>
          <p:cNvPicPr>
            <a:picLocks noChangeAspect="1"/>
          </p:cNvPicPr>
          <p:nvPr/>
        </p:nvPicPr>
        <p:blipFill>
          <a:blip r:embed="rId4"/>
          <a:stretch>
            <a:fillRect/>
          </a:stretch>
        </p:blipFill>
        <p:spPr>
          <a:xfrm>
            <a:off x="141933" y="1273129"/>
            <a:ext cx="3981603" cy="2147581"/>
          </a:xfrm>
          <a:prstGeom prst="rect">
            <a:avLst/>
          </a:prstGeom>
        </p:spPr>
      </p:pic>
      <p:pic>
        <p:nvPicPr>
          <p:cNvPr id="7" name="Picture 6"/>
          <p:cNvPicPr>
            <a:picLocks noChangeAspect="1"/>
          </p:cNvPicPr>
          <p:nvPr/>
        </p:nvPicPr>
        <p:blipFill>
          <a:blip r:embed="rId5"/>
          <a:stretch>
            <a:fillRect/>
          </a:stretch>
        </p:blipFill>
        <p:spPr>
          <a:xfrm>
            <a:off x="8159710" y="1324811"/>
            <a:ext cx="3929261" cy="2095606"/>
          </a:xfrm>
          <a:prstGeom prst="rect">
            <a:avLst/>
          </a:prstGeom>
        </p:spPr>
      </p:pic>
      <p:sp>
        <p:nvSpPr>
          <p:cNvPr id="10" name="TextBox 9"/>
          <p:cNvSpPr txBox="1"/>
          <p:nvPr/>
        </p:nvSpPr>
        <p:spPr>
          <a:xfrm>
            <a:off x="5637676" y="3554447"/>
            <a:ext cx="957313" cy="461665"/>
          </a:xfrm>
          <a:prstGeom prst="rect">
            <a:avLst/>
          </a:prstGeom>
          <a:noFill/>
        </p:spPr>
        <p:txBody>
          <a:bodyPr wrap="none" rtlCol="0">
            <a:spAutoFit/>
          </a:bodyPr>
          <a:lstStyle/>
          <a:p>
            <a:r>
              <a:rPr lang="en-US" sz="2400" b="1" dirty="0">
                <a:solidFill>
                  <a:schemeClr val="accent2"/>
                </a:solidFill>
              </a:rPr>
              <a:t>2.61%</a:t>
            </a:r>
          </a:p>
        </p:txBody>
      </p:sp>
      <p:sp>
        <p:nvSpPr>
          <p:cNvPr id="11" name="TextBox 10"/>
          <p:cNvSpPr txBox="1"/>
          <p:nvPr/>
        </p:nvSpPr>
        <p:spPr>
          <a:xfrm>
            <a:off x="1654077" y="3531536"/>
            <a:ext cx="957313" cy="461665"/>
          </a:xfrm>
          <a:prstGeom prst="rect">
            <a:avLst/>
          </a:prstGeom>
          <a:noFill/>
        </p:spPr>
        <p:txBody>
          <a:bodyPr wrap="none" rtlCol="0">
            <a:spAutoFit/>
          </a:bodyPr>
          <a:lstStyle/>
          <a:p>
            <a:r>
              <a:rPr lang="en-US" sz="2400" b="1" dirty="0">
                <a:solidFill>
                  <a:schemeClr val="accent2"/>
                </a:solidFill>
              </a:rPr>
              <a:t>2.15%</a:t>
            </a:r>
          </a:p>
        </p:txBody>
      </p:sp>
      <p:sp>
        <p:nvSpPr>
          <p:cNvPr id="12" name="TextBox 11"/>
          <p:cNvSpPr txBox="1"/>
          <p:nvPr/>
        </p:nvSpPr>
        <p:spPr>
          <a:xfrm>
            <a:off x="9645683" y="3557231"/>
            <a:ext cx="957313" cy="461665"/>
          </a:xfrm>
          <a:prstGeom prst="rect">
            <a:avLst/>
          </a:prstGeom>
          <a:noFill/>
        </p:spPr>
        <p:txBody>
          <a:bodyPr wrap="none" rtlCol="0">
            <a:spAutoFit/>
          </a:bodyPr>
          <a:lstStyle/>
          <a:p>
            <a:r>
              <a:rPr lang="en-US" sz="2400" b="1" dirty="0">
                <a:solidFill>
                  <a:schemeClr val="accent2"/>
                </a:solidFill>
              </a:rPr>
              <a:t>2.83%</a:t>
            </a:r>
          </a:p>
        </p:txBody>
      </p:sp>
      <p:sp>
        <p:nvSpPr>
          <p:cNvPr id="6" name="TextBox 5"/>
          <p:cNvSpPr txBox="1"/>
          <p:nvPr/>
        </p:nvSpPr>
        <p:spPr>
          <a:xfrm>
            <a:off x="89517" y="811464"/>
            <a:ext cx="3743012" cy="461665"/>
          </a:xfrm>
          <a:prstGeom prst="rect">
            <a:avLst/>
          </a:prstGeom>
          <a:noFill/>
        </p:spPr>
        <p:txBody>
          <a:bodyPr wrap="none" rtlCol="0">
            <a:spAutoFit/>
          </a:bodyPr>
          <a:lstStyle/>
          <a:p>
            <a:r>
              <a:rPr lang="en-US" sz="2400" i="1" dirty="0"/>
              <a:t>Stock images from Facebook</a:t>
            </a:r>
          </a:p>
        </p:txBody>
      </p:sp>
    </p:spTree>
    <p:extLst>
      <p:ext uri="{BB962C8B-B14F-4D97-AF65-F5344CB8AC3E}">
        <p14:creationId xmlns:p14="http://schemas.microsoft.com/office/powerpoint/2010/main" val="158532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3" name="TextBox 2"/>
          <p:cNvSpPr txBox="1"/>
          <p:nvPr/>
        </p:nvSpPr>
        <p:spPr>
          <a:xfrm>
            <a:off x="163007" y="4432554"/>
            <a:ext cx="11939749" cy="2308324"/>
          </a:xfrm>
          <a:prstGeom prst="rect">
            <a:avLst/>
          </a:prstGeom>
          <a:noFill/>
        </p:spPr>
        <p:txBody>
          <a:bodyPr wrap="square" rtlCol="0">
            <a:spAutoFit/>
          </a:bodyPr>
          <a:lstStyle/>
          <a:p>
            <a:r>
              <a:rPr lang="en-US" sz="2400" dirty="0"/>
              <a:t>For the </a:t>
            </a:r>
            <a:r>
              <a:rPr lang="en-US" sz="2400" b="1" dirty="0">
                <a:solidFill>
                  <a:schemeClr val="accent1"/>
                </a:solidFill>
              </a:rPr>
              <a:t>Adventist group</a:t>
            </a:r>
            <a:r>
              <a:rPr lang="en-US" sz="2400" dirty="0"/>
              <a:t>, the above images had the strongest </a:t>
            </a:r>
            <a:r>
              <a:rPr lang="en-US" sz="2400" b="1" u="sng" dirty="0"/>
              <a:t>click-through rates</a:t>
            </a:r>
            <a:r>
              <a:rPr lang="en-US" sz="2400" dirty="0"/>
              <a:t>, and/or highest relevance rating. Here we see more of a mix between the stock images and the classic Adventist imagery. The strong performance of more traditional Adventist imagery may be due to ‘brand awareness’ among our members. Having said that, the stock imagery did outperform the Adventist branded images even among Adventists.  </a:t>
            </a:r>
          </a:p>
          <a:p>
            <a:endParaRPr lang="en-US" sz="2400" dirty="0"/>
          </a:p>
        </p:txBody>
      </p:sp>
      <p:sp>
        <p:nvSpPr>
          <p:cNvPr id="10" name="TextBox 9"/>
          <p:cNvSpPr txBox="1"/>
          <p:nvPr/>
        </p:nvSpPr>
        <p:spPr>
          <a:xfrm>
            <a:off x="4131192" y="3385280"/>
            <a:ext cx="957313" cy="461665"/>
          </a:xfrm>
          <a:prstGeom prst="rect">
            <a:avLst/>
          </a:prstGeom>
          <a:noFill/>
        </p:spPr>
        <p:txBody>
          <a:bodyPr wrap="none" rtlCol="0">
            <a:spAutoFit/>
          </a:bodyPr>
          <a:lstStyle/>
          <a:p>
            <a:r>
              <a:rPr lang="en-US" sz="2400" b="1" dirty="0">
                <a:solidFill>
                  <a:schemeClr val="accent2"/>
                </a:solidFill>
              </a:rPr>
              <a:t>3.53%</a:t>
            </a:r>
          </a:p>
        </p:txBody>
      </p:sp>
      <p:sp>
        <p:nvSpPr>
          <p:cNvPr id="11" name="TextBox 10"/>
          <p:cNvSpPr txBox="1"/>
          <p:nvPr/>
        </p:nvSpPr>
        <p:spPr>
          <a:xfrm>
            <a:off x="1180586" y="3384571"/>
            <a:ext cx="957313" cy="461665"/>
          </a:xfrm>
          <a:prstGeom prst="rect">
            <a:avLst/>
          </a:prstGeom>
          <a:noFill/>
        </p:spPr>
        <p:txBody>
          <a:bodyPr wrap="none" rtlCol="0">
            <a:spAutoFit/>
          </a:bodyPr>
          <a:lstStyle/>
          <a:p>
            <a:r>
              <a:rPr lang="en-US" sz="2400" b="1" dirty="0">
                <a:solidFill>
                  <a:schemeClr val="accent2"/>
                </a:solidFill>
              </a:rPr>
              <a:t>3.77%</a:t>
            </a:r>
          </a:p>
        </p:txBody>
      </p:sp>
      <p:sp>
        <p:nvSpPr>
          <p:cNvPr id="12" name="TextBox 11"/>
          <p:cNvSpPr txBox="1"/>
          <p:nvPr/>
        </p:nvSpPr>
        <p:spPr>
          <a:xfrm>
            <a:off x="7107363" y="3384571"/>
            <a:ext cx="957313" cy="461665"/>
          </a:xfrm>
          <a:prstGeom prst="rect">
            <a:avLst/>
          </a:prstGeom>
          <a:noFill/>
        </p:spPr>
        <p:txBody>
          <a:bodyPr wrap="none" rtlCol="0">
            <a:spAutoFit/>
          </a:bodyPr>
          <a:lstStyle/>
          <a:p>
            <a:r>
              <a:rPr lang="en-US" sz="2400" b="1" dirty="0">
                <a:solidFill>
                  <a:schemeClr val="accent2"/>
                </a:solidFill>
              </a:rPr>
              <a:t>3.42%</a:t>
            </a:r>
          </a:p>
        </p:txBody>
      </p:sp>
      <p:pic>
        <p:nvPicPr>
          <p:cNvPr id="13" name="Picture 12"/>
          <p:cNvPicPr>
            <a:picLocks noChangeAspect="1"/>
          </p:cNvPicPr>
          <p:nvPr/>
        </p:nvPicPr>
        <p:blipFill>
          <a:blip r:embed="rId3"/>
          <a:stretch>
            <a:fillRect/>
          </a:stretch>
        </p:blipFill>
        <p:spPr>
          <a:xfrm>
            <a:off x="207462" y="1696563"/>
            <a:ext cx="2837774" cy="1509179"/>
          </a:xfrm>
          <a:prstGeom prst="rect">
            <a:avLst/>
          </a:prstGeom>
        </p:spPr>
      </p:pic>
      <p:pic>
        <p:nvPicPr>
          <p:cNvPr id="14" name="Picture 13"/>
          <p:cNvPicPr>
            <a:picLocks noChangeAspect="1"/>
          </p:cNvPicPr>
          <p:nvPr/>
        </p:nvPicPr>
        <p:blipFill>
          <a:blip r:embed="rId4"/>
          <a:stretch>
            <a:fillRect/>
          </a:stretch>
        </p:blipFill>
        <p:spPr>
          <a:xfrm>
            <a:off x="9161469" y="1676268"/>
            <a:ext cx="2941223" cy="1597426"/>
          </a:xfrm>
          <a:prstGeom prst="rect">
            <a:avLst/>
          </a:prstGeom>
        </p:spPr>
      </p:pic>
      <p:pic>
        <p:nvPicPr>
          <p:cNvPr id="15" name="Picture 14"/>
          <p:cNvPicPr>
            <a:picLocks noChangeAspect="1"/>
          </p:cNvPicPr>
          <p:nvPr/>
        </p:nvPicPr>
        <p:blipFill>
          <a:blip r:embed="rId5"/>
          <a:stretch>
            <a:fillRect/>
          </a:stretch>
        </p:blipFill>
        <p:spPr>
          <a:xfrm>
            <a:off x="6132882" y="1661836"/>
            <a:ext cx="2906277" cy="1553506"/>
          </a:xfrm>
          <a:prstGeom prst="rect">
            <a:avLst/>
          </a:prstGeom>
        </p:spPr>
      </p:pic>
      <p:pic>
        <p:nvPicPr>
          <p:cNvPr id="16" name="Picture 15"/>
          <p:cNvPicPr>
            <a:picLocks noChangeAspect="1"/>
          </p:cNvPicPr>
          <p:nvPr/>
        </p:nvPicPr>
        <p:blipFill>
          <a:blip r:embed="rId6"/>
          <a:stretch>
            <a:fillRect/>
          </a:stretch>
        </p:blipFill>
        <p:spPr>
          <a:xfrm>
            <a:off x="3174184" y="1696563"/>
            <a:ext cx="2871330" cy="1509179"/>
          </a:xfrm>
          <a:prstGeom prst="rect">
            <a:avLst/>
          </a:prstGeom>
        </p:spPr>
      </p:pic>
      <p:sp>
        <p:nvSpPr>
          <p:cNvPr id="17" name="TextBox 16"/>
          <p:cNvSpPr txBox="1"/>
          <p:nvPr/>
        </p:nvSpPr>
        <p:spPr>
          <a:xfrm>
            <a:off x="10153423" y="3384571"/>
            <a:ext cx="957313" cy="461665"/>
          </a:xfrm>
          <a:prstGeom prst="rect">
            <a:avLst/>
          </a:prstGeom>
          <a:noFill/>
        </p:spPr>
        <p:txBody>
          <a:bodyPr wrap="none" rtlCol="0">
            <a:spAutoFit/>
          </a:bodyPr>
          <a:lstStyle/>
          <a:p>
            <a:r>
              <a:rPr lang="en-US" sz="2400" b="1" dirty="0">
                <a:solidFill>
                  <a:schemeClr val="accent2"/>
                </a:solidFill>
              </a:rPr>
              <a:t>3.28%</a:t>
            </a:r>
          </a:p>
        </p:txBody>
      </p:sp>
      <p:sp>
        <p:nvSpPr>
          <p:cNvPr id="18" name="TextBox 17"/>
          <p:cNvSpPr txBox="1"/>
          <p:nvPr/>
        </p:nvSpPr>
        <p:spPr>
          <a:xfrm>
            <a:off x="163007" y="1256058"/>
            <a:ext cx="3743012" cy="461665"/>
          </a:xfrm>
          <a:prstGeom prst="rect">
            <a:avLst/>
          </a:prstGeom>
          <a:noFill/>
        </p:spPr>
        <p:txBody>
          <a:bodyPr wrap="none" rtlCol="0">
            <a:spAutoFit/>
          </a:bodyPr>
          <a:lstStyle/>
          <a:p>
            <a:r>
              <a:rPr lang="en-US" sz="2400" i="1" dirty="0"/>
              <a:t>Stock images from Facebook</a:t>
            </a:r>
          </a:p>
        </p:txBody>
      </p:sp>
      <p:sp>
        <p:nvSpPr>
          <p:cNvPr id="19" name="TextBox 18"/>
          <p:cNvSpPr txBox="1"/>
          <p:nvPr/>
        </p:nvSpPr>
        <p:spPr>
          <a:xfrm>
            <a:off x="6132881" y="1278008"/>
            <a:ext cx="2247988" cy="461665"/>
          </a:xfrm>
          <a:prstGeom prst="rect">
            <a:avLst/>
          </a:prstGeom>
          <a:noFill/>
        </p:spPr>
        <p:txBody>
          <a:bodyPr wrap="none" rtlCol="0">
            <a:spAutoFit/>
          </a:bodyPr>
          <a:lstStyle/>
          <a:p>
            <a:r>
              <a:rPr lang="en-US" sz="2400" i="1" dirty="0"/>
              <a:t>Provided images</a:t>
            </a:r>
          </a:p>
        </p:txBody>
      </p:sp>
    </p:spTree>
    <p:extLst>
      <p:ext uri="{BB962C8B-B14F-4D97-AF65-F5344CB8AC3E}">
        <p14:creationId xmlns:p14="http://schemas.microsoft.com/office/powerpoint/2010/main" val="4085561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pic>
        <p:nvPicPr>
          <p:cNvPr id="3" name="Picture 2"/>
          <p:cNvPicPr/>
          <p:nvPr/>
        </p:nvPicPr>
        <p:blipFill rotWithShape="1">
          <a:blip r:embed="rId3" cstate="print">
            <a:extLst>
              <a:ext uri="{28A0092B-C50C-407E-A947-70E740481C1C}">
                <a14:useLocalDpi xmlns:a14="http://schemas.microsoft.com/office/drawing/2010/main" val="0"/>
              </a:ext>
            </a:extLst>
          </a:blip>
          <a:srcRect l="14099" t="2562" r="4336" b="7286"/>
          <a:stretch/>
        </p:blipFill>
        <p:spPr>
          <a:xfrm>
            <a:off x="4245845" y="-1"/>
            <a:ext cx="7946155" cy="6191129"/>
          </a:xfrm>
          <a:prstGeom prst="rect">
            <a:avLst/>
          </a:prstGeom>
        </p:spPr>
      </p:pic>
      <p:sp>
        <p:nvSpPr>
          <p:cNvPr id="4" name="TextBox 3"/>
          <p:cNvSpPr txBox="1"/>
          <p:nvPr/>
        </p:nvSpPr>
        <p:spPr>
          <a:xfrm>
            <a:off x="64067" y="894912"/>
            <a:ext cx="4083411" cy="5262979"/>
          </a:xfrm>
          <a:prstGeom prst="rect">
            <a:avLst/>
          </a:prstGeom>
          <a:noFill/>
        </p:spPr>
        <p:txBody>
          <a:bodyPr wrap="square" rtlCol="0">
            <a:spAutoFit/>
          </a:bodyPr>
          <a:lstStyle/>
          <a:p>
            <a:r>
              <a:rPr lang="en-US" sz="2400" dirty="0"/>
              <a:t>All of our ads were targeted to Maryland. However when we compared registration zip codes to the location of each host church, we found that people generally did not travel more than 15 miles. </a:t>
            </a:r>
          </a:p>
          <a:p>
            <a:endParaRPr lang="en-US" sz="2400" dirty="0"/>
          </a:p>
          <a:p>
            <a:r>
              <a:rPr lang="en-US" sz="2400" b="1" dirty="0"/>
              <a:t>Conclusion: </a:t>
            </a:r>
            <a:r>
              <a:rPr lang="en-US" sz="2400" dirty="0"/>
              <a:t>For similar campaigns in the future, geo-target </a:t>
            </a:r>
            <a:r>
              <a:rPr lang="en-US" sz="2400" b="1" dirty="0">
                <a:solidFill>
                  <a:schemeClr val="accent2"/>
                </a:solidFill>
              </a:rPr>
              <a:t>within 20 miles </a:t>
            </a:r>
            <a:r>
              <a:rPr lang="en-US" sz="2400" dirty="0"/>
              <a:t>of each church city instead of the entire state to maximize impact/conversion. </a:t>
            </a:r>
          </a:p>
        </p:txBody>
      </p:sp>
      <p:sp>
        <p:nvSpPr>
          <p:cNvPr id="5" name="TextBox 4"/>
          <p:cNvSpPr txBox="1"/>
          <p:nvPr/>
        </p:nvSpPr>
        <p:spPr>
          <a:xfrm>
            <a:off x="5923216" y="6342557"/>
            <a:ext cx="5421036" cy="369332"/>
          </a:xfrm>
          <a:prstGeom prst="rect">
            <a:avLst/>
          </a:prstGeom>
          <a:noFill/>
        </p:spPr>
        <p:txBody>
          <a:bodyPr wrap="none" rtlCol="0">
            <a:spAutoFit/>
          </a:bodyPr>
          <a:lstStyle/>
          <a:p>
            <a:r>
              <a:rPr lang="en-US" dirty="0"/>
              <a:t>Blue dot = host church; Purple = registration by zip code </a:t>
            </a:r>
          </a:p>
        </p:txBody>
      </p:sp>
    </p:spTree>
    <p:extLst>
      <p:ext uri="{BB962C8B-B14F-4D97-AF65-F5344CB8AC3E}">
        <p14:creationId xmlns:p14="http://schemas.microsoft.com/office/powerpoint/2010/main" val="2468119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pic>
        <p:nvPicPr>
          <p:cNvPr id="3" name="Picture 2" descr="cid:F281D570-4CC4-4B27-900C-679F0999CDDD"/>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4201" y="1"/>
            <a:ext cx="4767799" cy="6780960"/>
          </a:xfrm>
          <a:prstGeom prst="rect">
            <a:avLst/>
          </a:prstGeom>
          <a:noFill/>
          <a:ln>
            <a:noFill/>
          </a:ln>
        </p:spPr>
      </p:pic>
      <p:sp>
        <p:nvSpPr>
          <p:cNvPr id="4" name="TextBox 3"/>
          <p:cNvSpPr txBox="1"/>
          <p:nvPr/>
        </p:nvSpPr>
        <p:spPr>
          <a:xfrm>
            <a:off x="227144" y="1572535"/>
            <a:ext cx="6319261" cy="3416320"/>
          </a:xfrm>
          <a:prstGeom prst="rect">
            <a:avLst/>
          </a:prstGeom>
          <a:noFill/>
        </p:spPr>
        <p:txBody>
          <a:bodyPr wrap="square" rtlCol="0">
            <a:spAutoFit/>
          </a:bodyPr>
          <a:lstStyle/>
          <a:p>
            <a:r>
              <a:rPr lang="en-US" sz="2400" dirty="0"/>
              <a:t>The following figure shows the total page reach for Spanish-speaking users on Facebook. As you can see, the numbers are high, but none of the locations offered the series in Spanish. </a:t>
            </a:r>
          </a:p>
          <a:p>
            <a:endParaRPr lang="en-US" sz="2400" dirty="0"/>
          </a:p>
          <a:p>
            <a:r>
              <a:rPr lang="en-US" sz="2400" dirty="0"/>
              <a:t>Future evangelistic campaigns in Maryland should also be offered in Spanish. </a:t>
            </a:r>
          </a:p>
          <a:p>
            <a:endParaRPr lang="en-US" sz="2400" dirty="0"/>
          </a:p>
          <a:p>
            <a:r>
              <a:rPr lang="en-US" sz="2400" dirty="0"/>
              <a:t>Harvey </a:t>
            </a:r>
            <a:r>
              <a:rPr lang="en-US" sz="2400" dirty="0" err="1"/>
              <a:t>Alférez</a:t>
            </a:r>
            <a:r>
              <a:rPr lang="en-US" sz="2400" dirty="0"/>
              <a:t>, </a:t>
            </a:r>
            <a:r>
              <a:rPr lang="en-US" sz="2400" i="1" dirty="0"/>
              <a:t>data scientist</a:t>
            </a:r>
          </a:p>
        </p:txBody>
      </p:sp>
    </p:spTree>
    <p:extLst>
      <p:ext uri="{BB962C8B-B14F-4D97-AF65-F5344CB8AC3E}">
        <p14:creationId xmlns:p14="http://schemas.microsoft.com/office/powerpoint/2010/main" val="3357056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44E6BA5B-177B-4528-8C0D-9DD05D55F10A"/>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724657" y="93187"/>
            <a:ext cx="3314090" cy="6716310"/>
          </a:xfrm>
          <a:prstGeom prst="rect">
            <a:avLst/>
          </a:prstGeom>
          <a:noFill/>
          <a:ln>
            <a:noFill/>
          </a:ln>
        </p:spPr>
      </p:pic>
      <p:sp>
        <p:nvSpPr>
          <p:cNvPr id="3" name="TextBox 2"/>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4" name="TextBox 3"/>
          <p:cNvSpPr txBox="1"/>
          <p:nvPr/>
        </p:nvSpPr>
        <p:spPr>
          <a:xfrm>
            <a:off x="589749" y="861982"/>
            <a:ext cx="6511460" cy="3385542"/>
          </a:xfrm>
          <a:prstGeom prst="rect">
            <a:avLst/>
          </a:prstGeom>
          <a:noFill/>
        </p:spPr>
        <p:txBody>
          <a:bodyPr wrap="square" rtlCol="0">
            <a:spAutoFit/>
          </a:bodyPr>
          <a:lstStyle/>
          <a:p>
            <a:r>
              <a:rPr lang="en-US" sz="2800" dirty="0"/>
              <a:t>Videos are still the top type of posts to engage users. </a:t>
            </a:r>
            <a:br>
              <a:rPr lang="en-US" sz="2800" dirty="0"/>
            </a:br>
            <a:br>
              <a:rPr lang="en-US" sz="2800" dirty="0"/>
            </a:br>
            <a:r>
              <a:rPr lang="en-US" sz="2800" dirty="0"/>
              <a:t>Future social media campaigns should use more video.  </a:t>
            </a:r>
          </a:p>
          <a:p>
            <a:endParaRPr lang="en-US" sz="2800" dirty="0"/>
          </a:p>
          <a:p>
            <a:r>
              <a:rPr lang="en-US" sz="2800" dirty="0"/>
              <a:t>Harvey </a:t>
            </a:r>
            <a:r>
              <a:rPr lang="en-US" sz="2800" dirty="0" err="1"/>
              <a:t>Alférez</a:t>
            </a:r>
            <a:r>
              <a:rPr lang="en-US" sz="2800" dirty="0"/>
              <a:t>, </a:t>
            </a:r>
            <a:r>
              <a:rPr lang="en-US" sz="2800" i="1" dirty="0"/>
              <a:t>data scientist</a:t>
            </a:r>
          </a:p>
          <a:p>
            <a:endParaRPr lang="en-US" dirty="0"/>
          </a:p>
        </p:txBody>
      </p:sp>
      <p:pic>
        <p:nvPicPr>
          <p:cNvPr id="5" name="Picture 4"/>
          <p:cNvPicPr>
            <a:picLocks noChangeAspect="1"/>
          </p:cNvPicPr>
          <p:nvPr/>
        </p:nvPicPr>
        <p:blipFill>
          <a:blip r:embed="rId4"/>
          <a:stretch>
            <a:fillRect/>
          </a:stretch>
        </p:blipFill>
        <p:spPr>
          <a:xfrm>
            <a:off x="283445" y="4020484"/>
            <a:ext cx="3562034" cy="2671526"/>
          </a:xfrm>
          <a:prstGeom prst="rect">
            <a:avLst/>
          </a:prstGeom>
        </p:spPr>
      </p:pic>
    </p:spTree>
    <p:extLst>
      <p:ext uri="{BB962C8B-B14F-4D97-AF65-F5344CB8AC3E}">
        <p14:creationId xmlns:p14="http://schemas.microsoft.com/office/powerpoint/2010/main" val="101050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B47A55A0-CB0A-4366-A9D0-A184B49C227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91209" y="1500785"/>
            <a:ext cx="11828958" cy="1747071"/>
          </a:xfrm>
          <a:prstGeom prst="rect">
            <a:avLst/>
          </a:prstGeom>
          <a:noFill/>
          <a:ln>
            <a:noFill/>
          </a:ln>
        </p:spPr>
      </p:pic>
      <p:sp>
        <p:nvSpPr>
          <p:cNvPr id="3" name="TextBox 2"/>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4" name="TextBox 3"/>
          <p:cNvSpPr txBox="1"/>
          <p:nvPr/>
        </p:nvSpPr>
        <p:spPr>
          <a:xfrm>
            <a:off x="221320" y="744974"/>
            <a:ext cx="11001921" cy="1292662"/>
          </a:xfrm>
          <a:prstGeom prst="rect">
            <a:avLst/>
          </a:prstGeom>
          <a:noFill/>
        </p:spPr>
        <p:txBody>
          <a:bodyPr wrap="square" rtlCol="0">
            <a:spAutoFit/>
          </a:bodyPr>
          <a:lstStyle/>
          <a:p>
            <a:r>
              <a:rPr lang="en-US" dirty="0"/>
              <a:t>People tended to like the page on Tuesday, so we began publishing additional posts and ads on Tuesday to try and get more likes.</a:t>
            </a:r>
          </a:p>
          <a:p>
            <a:endParaRPr lang="en-US" sz="2400" dirty="0"/>
          </a:p>
          <a:p>
            <a:r>
              <a:rPr lang="en-US" dirty="0"/>
              <a:t>  </a:t>
            </a:r>
          </a:p>
        </p:txBody>
      </p:sp>
      <p:sp>
        <p:nvSpPr>
          <p:cNvPr id="5" name="TextBox 4"/>
          <p:cNvSpPr txBox="1"/>
          <p:nvPr/>
        </p:nvSpPr>
        <p:spPr>
          <a:xfrm>
            <a:off x="221320" y="3247856"/>
            <a:ext cx="11811485" cy="2031325"/>
          </a:xfrm>
          <a:prstGeom prst="rect">
            <a:avLst/>
          </a:prstGeom>
          <a:noFill/>
        </p:spPr>
        <p:txBody>
          <a:bodyPr wrap="square" rtlCol="0">
            <a:spAutoFit/>
          </a:bodyPr>
          <a:lstStyle/>
          <a:p>
            <a:endParaRPr lang="en-US" dirty="0"/>
          </a:p>
          <a:p>
            <a:r>
              <a:rPr lang="en-US" dirty="0"/>
              <a:t>However, the result in the above figure is not correlated with the day with most of page posts views, which is Wednesday (see below figure).  This means that although a lot of people see page posts on Wednesday, they don’t tend to push the “like” button on that day. Therefore we encourage people to like our page more on Wednesday. </a:t>
            </a:r>
            <a:br>
              <a:rPr lang="en-US" dirty="0"/>
            </a:br>
            <a:endParaRPr lang="en-US" dirty="0"/>
          </a:p>
          <a:p>
            <a:r>
              <a:rPr lang="en-US" dirty="0"/>
              <a:t>Harvey </a:t>
            </a:r>
            <a:r>
              <a:rPr lang="en-US" dirty="0" err="1"/>
              <a:t>Alférez</a:t>
            </a:r>
            <a:r>
              <a:rPr lang="en-US" dirty="0"/>
              <a:t>, </a:t>
            </a:r>
            <a:r>
              <a:rPr lang="en-US" i="1" dirty="0"/>
              <a:t>data scientist</a:t>
            </a:r>
          </a:p>
          <a:p>
            <a:endParaRPr lang="en-US" dirty="0"/>
          </a:p>
        </p:txBody>
      </p:sp>
      <p:pic>
        <p:nvPicPr>
          <p:cNvPr id="6" name="Picture 5" descr="cid:6ADC3FF0-545E-444A-93F2-3645FC2141D2"/>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21320" y="5057174"/>
            <a:ext cx="11898846" cy="1692079"/>
          </a:xfrm>
          <a:prstGeom prst="rect">
            <a:avLst/>
          </a:prstGeom>
          <a:noFill/>
          <a:ln>
            <a:noFill/>
          </a:ln>
        </p:spPr>
      </p:pic>
    </p:spTree>
    <p:extLst>
      <p:ext uri="{BB962C8B-B14F-4D97-AF65-F5344CB8AC3E}">
        <p14:creationId xmlns:p14="http://schemas.microsoft.com/office/powerpoint/2010/main" val="294657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850" y="934226"/>
            <a:ext cx="10873789" cy="1477328"/>
          </a:xfrm>
          <a:prstGeom prst="rect">
            <a:avLst/>
          </a:prstGeom>
          <a:noFill/>
        </p:spPr>
        <p:txBody>
          <a:bodyPr wrap="square" rtlCol="0">
            <a:spAutoFit/>
          </a:bodyPr>
          <a:lstStyle/>
          <a:p>
            <a:r>
              <a:rPr lang="en-US" dirty="0"/>
              <a:t>The average daily reach of page posts tends to correlate well with the average daily total impressions and the number of times people have given positive feedback to the page (see below figures.) In other words, a higher daily reach is connected to a higher number of impressions and a higher number of positive feedbacks. </a:t>
            </a:r>
            <a:br>
              <a:rPr lang="en-US" dirty="0"/>
            </a:br>
            <a:r>
              <a:rPr lang="en-US" dirty="0"/>
              <a:t>Harvey </a:t>
            </a:r>
            <a:r>
              <a:rPr lang="en-US" dirty="0" err="1"/>
              <a:t>Alférez</a:t>
            </a:r>
            <a:r>
              <a:rPr lang="en-US" dirty="0"/>
              <a:t>, </a:t>
            </a:r>
            <a:r>
              <a:rPr lang="en-US" i="1" dirty="0"/>
              <a:t>data scientist</a:t>
            </a:r>
          </a:p>
          <a:p>
            <a:endParaRPr lang="en-US" dirty="0"/>
          </a:p>
        </p:txBody>
      </p:sp>
      <p:sp>
        <p:nvSpPr>
          <p:cNvPr id="3" name="TextBox 2"/>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pic>
        <p:nvPicPr>
          <p:cNvPr id="4" name="Picture 3" descr="cid:6ADC3FF0-545E-444A-93F2-3645FC2141D2"/>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77233" y="2204530"/>
            <a:ext cx="9143364" cy="1385570"/>
          </a:xfrm>
          <a:prstGeom prst="rect">
            <a:avLst/>
          </a:prstGeom>
          <a:noFill/>
          <a:ln>
            <a:noFill/>
          </a:ln>
        </p:spPr>
      </p:pic>
      <p:pic>
        <p:nvPicPr>
          <p:cNvPr id="5" name="Picture 4" descr="cid:DE2DD8EE-EE34-45E2-8DD3-932740D34539"/>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677233" y="3672867"/>
            <a:ext cx="9143365" cy="1466215"/>
          </a:xfrm>
          <a:prstGeom prst="rect">
            <a:avLst/>
          </a:prstGeom>
          <a:noFill/>
          <a:ln>
            <a:noFill/>
          </a:ln>
        </p:spPr>
      </p:pic>
      <p:pic>
        <p:nvPicPr>
          <p:cNvPr id="6" name="Picture 5" descr="cid:A68270AA-47FA-433E-8579-501CA6456CA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648022" y="5139658"/>
            <a:ext cx="9172575" cy="1587500"/>
          </a:xfrm>
          <a:prstGeom prst="rect">
            <a:avLst/>
          </a:prstGeom>
          <a:noFill/>
          <a:ln>
            <a:noFill/>
          </a:ln>
        </p:spPr>
      </p:pic>
    </p:spTree>
    <p:extLst>
      <p:ext uri="{BB962C8B-B14F-4D97-AF65-F5344CB8AC3E}">
        <p14:creationId xmlns:p14="http://schemas.microsoft.com/office/powerpoint/2010/main" val="979335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3" name="TextBox 2"/>
          <p:cNvSpPr txBox="1"/>
          <p:nvPr/>
        </p:nvSpPr>
        <p:spPr>
          <a:xfrm>
            <a:off x="122309" y="637193"/>
            <a:ext cx="11077636" cy="1200329"/>
          </a:xfrm>
          <a:prstGeom prst="rect">
            <a:avLst/>
          </a:prstGeom>
          <a:noFill/>
        </p:spPr>
        <p:txBody>
          <a:bodyPr wrap="square" rtlCol="0">
            <a:spAutoFit/>
          </a:bodyPr>
          <a:lstStyle/>
          <a:p>
            <a:r>
              <a:rPr lang="en-US" dirty="0"/>
              <a:t>The Facebook page and reach was much more popular among women (70%). The average number of women of all ages talking about the page tended to decrease as the week passed (see below figure). In fact, the lowest result of women talking about the page is during mid-week. Strategies could be tried to increase women’s activity on Tuesday, Wednesday and Thursday (maybe with posts specifically focused on them). </a:t>
            </a:r>
          </a:p>
        </p:txBody>
      </p:sp>
      <p:pic>
        <p:nvPicPr>
          <p:cNvPr id="4" name="Picture 3" descr="cid:0DE8BF81-381E-4DFE-B771-FE78E245DD13"/>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7287" y="1837522"/>
            <a:ext cx="8983345" cy="1456690"/>
          </a:xfrm>
          <a:prstGeom prst="rect">
            <a:avLst/>
          </a:prstGeom>
          <a:noFill/>
          <a:ln>
            <a:noFill/>
          </a:ln>
        </p:spPr>
      </p:pic>
      <p:sp>
        <p:nvSpPr>
          <p:cNvPr id="5" name="TextBox 4"/>
          <p:cNvSpPr txBox="1"/>
          <p:nvPr/>
        </p:nvSpPr>
        <p:spPr>
          <a:xfrm>
            <a:off x="122309" y="3657600"/>
            <a:ext cx="11520738" cy="923330"/>
          </a:xfrm>
          <a:prstGeom prst="rect">
            <a:avLst/>
          </a:prstGeom>
          <a:noFill/>
        </p:spPr>
        <p:txBody>
          <a:bodyPr wrap="square" rtlCol="0">
            <a:spAutoFit/>
          </a:bodyPr>
          <a:lstStyle/>
          <a:p>
            <a:r>
              <a:rPr lang="en-US" dirty="0"/>
              <a:t>It’s interesting to see that male are more variant than women when talking about the page (see below figure). Therefore, no conclusion can be given about the tendency of men talking about the page with this data. In general we do need to appeal more to men with this series.  </a:t>
            </a:r>
          </a:p>
        </p:txBody>
      </p:sp>
      <p:pic>
        <p:nvPicPr>
          <p:cNvPr id="6" name="Picture 5" descr="cid:9F868B21-50DA-4704-A530-508D669D123B"/>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47287" y="4678651"/>
            <a:ext cx="8983345" cy="1582367"/>
          </a:xfrm>
          <a:prstGeom prst="rect">
            <a:avLst/>
          </a:prstGeom>
          <a:noFill/>
          <a:ln>
            <a:noFill/>
          </a:ln>
        </p:spPr>
      </p:pic>
      <p:sp>
        <p:nvSpPr>
          <p:cNvPr id="7" name="TextBox 6"/>
          <p:cNvSpPr txBox="1"/>
          <p:nvPr/>
        </p:nvSpPr>
        <p:spPr>
          <a:xfrm>
            <a:off x="9167297" y="6354207"/>
            <a:ext cx="2895601" cy="646331"/>
          </a:xfrm>
          <a:prstGeom prst="rect">
            <a:avLst/>
          </a:prstGeom>
          <a:noFill/>
        </p:spPr>
        <p:txBody>
          <a:bodyPr wrap="none" rtlCol="0">
            <a:spAutoFit/>
          </a:bodyPr>
          <a:lstStyle/>
          <a:p>
            <a:r>
              <a:rPr lang="en-US" dirty="0"/>
              <a:t>Harvey </a:t>
            </a:r>
            <a:r>
              <a:rPr lang="en-US" dirty="0" err="1"/>
              <a:t>Alférez</a:t>
            </a:r>
            <a:r>
              <a:rPr lang="en-US" dirty="0"/>
              <a:t>, </a:t>
            </a:r>
            <a:r>
              <a:rPr lang="en-US" i="1" dirty="0"/>
              <a:t>data scientist</a:t>
            </a:r>
          </a:p>
          <a:p>
            <a:endParaRPr lang="en-US" dirty="0"/>
          </a:p>
        </p:txBody>
      </p:sp>
    </p:spTree>
    <p:extLst>
      <p:ext uri="{BB962C8B-B14F-4D97-AF65-F5344CB8AC3E}">
        <p14:creationId xmlns:p14="http://schemas.microsoft.com/office/powerpoint/2010/main" val="429442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073" y="5424451"/>
            <a:ext cx="11489581" cy="1200329"/>
          </a:xfrm>
          <a:prstGeom prst="rect">
            <a:avLst/>
          </a:prstGeom>
          <a:noFill/>
        </p:spPr>
        <p:txBody>
          <a:bodyPr wrap="square" rtlCol="0">
            <a:spAutoFit/>
          </a:bodyPr>
          <a:lstStyle/>
          <a:p>
            <a:r>
              <a:rPr lang="en-US" sz="7200" dirty="0">
                <a:solidFill>
                  <a:schemeClr val="accent1"/>
                </a:solidFill>
              </a:rPr>
              <a:t>Empowering Our Community</a:t>
            </a:r>
          </a:p>
        </p:txBody>
      </p:sp>
      <p:pic>
        <p:nvPicPr>
          <p:cNvPr id="3" name="pasted-image.pdf"/>
          <p:cNvPicPr>
            <a:picLocks noChangeAspect="1"/>
          </p:cNvPicPr>
          <p:nvPr/>
        </p:nvPicPr>
        <p:blipFill rotWithShape="1">
          <a:blip r:embed="rId3">
            <a:extLst/>
          </a:blip>
          <a:srcRect b="17941"/>
          <a:stretch/>
        </p:blipFill>
        <p:spPr>
          <a:xfrm>
            <a:off x="431073" y="598651"/>
            <a:ext cx="11332029" cy="4649451"/>
          </a:xfrm>
          <a:prstGeom prst="rect">
            <a:avLst/>
          </a:prstGeom>
          <a:ln w="12700">
            <a:miter lim="400000"/>
          </a:ln>
        </p:spPr>
      </p:pic>
    </p:spTree>
    <p:extLst>
      <p:ext uri="{BB962C8B-B14F-4D97-AF65-F5344CB8AC3E}">
        <p14:creationId xmlns:p14="http://schemas.microsoft.com/office/powerpoint/2010/main" val="4107741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6AF435B2-E9F2-4CCD-BC40-0E7ACFF500D7"/>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782331" y="135532"/>
            <a:ext cx="6183630" cy="6447155"/>
          </a:xfrm>
          <a:prstGeom prst="rect">
            <a:avLst/>
          </a:prstGeom>
          <a:noFill/>
          <a:ln>
            <a:noFill/>
          </a:ln>
        </p:spPr>
      </p:pic>
      <p:sp>
        <p:nvSpPr>
          <p:cNvPr id="3" name="TextBox 2"/>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6" name="TextBox 5"/>
          <p:cNvSpPr txBox="1"/>
          <p:nvPr/>
        </p:nvSpPr>
        <p:spPr>
          <a:xfrm>
            <a:off x="168903" y="1267834"/>
            <a:ext cx="4822439" cy="2215991"/>
          </a:xfrm>
          <a:prstGeom prst="rect">
            <a:avLst/>
          </a:prstGeom>
          <a:noFill/>
        </p:spPr>
        <p:txBody>
          <a:bodyPr wrap="square" rtlCol="0">
            <a:spAutoFit/>
          </a:bodyPr>
          <a:lstStyle/>
          <a:p>
            <a:r>
              <a:rPr lang="en-US" sz="2400" dirty="0"/>
              <a:t>There is a high correlation between total reach and total impressions on Facebook.</a:t>
            </a:r>
          </a:p>
          <a:p>
            <a:endParaRPr lang="en-US" sz="2400" dirty="0"/>
          </a:p>
          <a:p>
            <a:r>
              <a:rPr lang="en-US" sz="2400" dirty="0"/>
              <a:t>Harvey </a:t>
            </a:r>
            <a:r>
              <a:rPr lang="en-US" sz="2400" dirty="0" err="1"/>
              <a:t>Alférez</a:t>
            </a:r>
            <a:r>
              <a:rPr lang="en-US" sz="2400" dirty="0"/>
              <a:t>, </a:t>
            </a:r>
            <a:r>
              <a:rPr lang="en-US" sz="2400" i="1" dirty="0"/>
              <a:t>data scientist</a:t>
            </a:r>
          </a:p>
          <a:p>
            <a:endParaRPr lang="en-US" dirty="0"/>
          </a:p>
        </p:txBody>
      </p:sp>
      <p:pic>
        <p:nvPicPr>
          <p:cNvPr id="7" name="Picture 6"/>
          <p:cNvPicPr>
            <a:picLocks noChangeAspect="1"/>
          </p:cNvPicPr>
          <p:nvPr/>
        </p:nvPicPr>
        <p:blipFill rotWithShape="1">
          <a:blip r:embed="rId4"/>
          <a:srcRect l="42883"/>
          <a:stretch/>
        </p:blipFill>
        <p:spPr>
          <a:xfrm>
            <a:off x="605717" y="3668061"/>
            <a:ext cx="2393747" cy="2863783"/>
          </a:xfrm>
          <a:prstGeom prst="rect">
            <a:avLst/>
          </a:prstGeom>
        </p:spPr>
      </p:pic>
    </p:spTree>
    <p:extLst>
      <p:ext uri="{BB962C8B-B14F-4D97-AF65-F5344CB8AC3E}">
        <p14:creationId xmlns:p14="http://schemas.microsoft.com/office/powerpoint/2010/main" val="597598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5246" y="6075497"/>
            <a:ext cx="3437159" cy="769441"/>
          </a:xfrm>
          <a:prstGeom prst="rect">
            <a:avLst/>
          </a:prstGeom>
          <a:noFill/>
        </p:spPr>
        <p:txBody>
          <a:bodyPr wrap="none" rtlCol="0">
            <a:spAutoFit/>
          </a:bodyPr>
          <a:lstStyle/>
          <a:p>
            <a:r>
              <a:rPr lang="en-US" sz="4400" dirty="0">
                <a:solidFill>
                  <a:schemeClr val="accent2"/>
                </a:solidFill>
              </a:rPr>
              <a:t>78.5% over 44</a:t>
            </a:r>
          </a:p>
        </p:txBody>
      </p:sp>
      <p:pic>
        <p:nvPicPr>
          <p:cNvPr id="3" name="Picture 2"/>
          <p:cNvPicPr>
            <a:picLocks noChangeAspect="1"/>
          </p:cNvPicPr>
          <p:nvPr/>
        </p:nvPicPr>
        <p:blipFill rotWithShape="1">
          <a:blip r:embed="rId3"/>
          <a:srcRect t="29700" b="6381"/>
          <a:stretch/>
        </p:blipFill>
        <p:spPr>
          <a:xfrm>
            <a:off x="446314" y="646775"/>
            <a:ext cx="11297194" cy="5415823"/>
          </a:xfrm>
          <a:prstGeom prst="rect">
            <a:avLst/>
          </a:prstGeom>
        </p:spPr>
      </p:pic>
      <p:sp>
        <p:nvSpPr>
          <p:cNvPr id="4" name="TextBox 3"/>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Tree>
    <p:extLst>
      <p:ext uri="{BB962C8B-B14F-4D97-AF65-F5344CB8AC3E}">
        <p14:creationId xmlns:p14="http://schemas.microsoft.com/office/powerpoint/2010/main" val="231352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3109" y="819675"/>
            <a:ext cx="11663394" cy="3242873"/>
          </a:xfrm>
          <a:prstGeom prst="rect">
            <a:avLst/>
          </a:prstGeom>
        </p:spPr>
      </p:pic>
      <p:sp>
        <p:nvSpPr>
          <p:cNvPr id="3" name="Up Arrow 2"/>
          <p:cNvSpPr/>
          <p:nvPr/>
        </p:nvSpPr>
        <p:spPr>
          <a:xfrm>
            <a:off x="2508068" y="4062548"/>
            <a:ext cx="1567543" cy="2547258"/>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Tree>
    <p:extLst>
      <p:ext uri="{BB962C8B-B14F-4D97-AF65-F5344CB8AC3E}">
        <p14:creationId xmlns:p14="http://schemas.microsoft.com/office/powerpoint/2010/main" val="2788641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15078" y="680140"/>
            <a:ext cx="6176922" cy="6924973"/>
          </a:xfrm>
          <a:prstGeom prst="rect">
            <a:avLst/>
          </a:prstGeom>
          <a:noFill/>
        </p:spPr>
        <p:txBody>
          <a:bodyPr wrap="square" rtlCol="0">
            <a:spAutoFit/>
          </a:bodyPr>
          <a:lstStyle/>
          <a:p>
            <a:r>
              <a:rPr lang="en-US" altLang="en-US" sz="3200" b="1" dirty="0">
                <a:latin typeface="Calibri" panose="020F0502020204030204" pitchFamily="34" charset="0"/>
                <a:ea typeface="MS PGothic" panose="020B0600070205080204" pitchFamily="34" charset="-128"/>
              </a:rPr>
              <a:t>Website Summary:</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Time Frame: </a:t>
            </a:r>
            <a:r>
              <a:rPr lang="en-US" altLang="en-US" sz="2400" b="1" dirty="0">
                <a:latin typeface="Calibri" panose="020F0502020204030204" pitchFamily="34" charset="0"/>
                <a:ea typeface="MS PGothic" panose="020B0600070205080204" pitchFamily="34" charset="-128"/>
              </a:rPr>
              <a:t>August 21-November 30</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Traffic from Social Media: </a:t>
            </a:r>
            <a:r>
              <a:rPr lang="en-US" altLang="en-US" sz="2400" b="1" dirty="0">
                <a:solidFill>
                  <a:srgbClr val="33CCCC"/>
                </a:solidFill>
                <a:latin typeface="Calibri" panose="020F0502020204030204" pitchFamily="34" charset="0"/>
                <a:ea typeface="MS PGothic" panose="020B0600070205080204" pitchFamily="34" charset="-128"/>
              </a:rPr>
              <a:t>52.79%</a:t>
            </a:r>
          </a:p>
          <a:p>
            <a:pPr lvl="1"/>
            <a:r>
              <a:rPr lang="en-US" altLang="en-US" sz="1600" dirty="0">
                <a:latin typeface="Calibri" panose="020F0502020204030204" pitchFamily="34" charset="0"/>
                <a:ea typeface="MS PGothic" panose="020B0600070205080204" pitchFamily="34" charset="-128"/>
              </a:rPr>
              <a:t>- This is huge and most likely directly impacted attendance</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Users: </a:t>
            </a:r>
            <a:r>
              <a:rPr lang="en-US" altLang="en-US" sz="2400" b="1" dirty="0">
                <a:latin typeface="Calibri" panose="020F0502020204030204" pitchFamily="34" charset="0"/>
                <a:ea typeface="MS PGothic" panose="020B0600070205080204" pitchFamily="34" charset="-128"/>
              </a:rPr>
              <a:t>9,671 </a:t>
            </a:r>
          </a:p>
          <a:p>
            <a:r>
              <a:rPr lang="en-US" altLang="en-US" sz="2400" b="1" dirty="0">
                <a:latin typeface="Calibri" panose="020F0502020204030204" pitchFamily="34" charset="0"/>
                <a:ea typeface="MS PGothic" panose="020B0600070205080204" pitchFamily="34" charset="-128"/>
              </a:rPr>
              <a:t>       </a:t>
            </a:r>
            <a:r>
              <a:rPr lang="en-US" altLang="en-US" sz="1400" dirty="0">
                <a:latin typeface="Calibri" panose="020F0502020204030204" pitchFamily="34" charset="0"/>
                <a:ea typeface="MS PGothic" panose="020B0600070205080204" pitchFamily="34" charset="-128"/>
              </a:rPr>
              <a:t>- </a:t>
            </a:r>
            <a:r>
              <a:rPr lang="en-US" altLang="en-US" sz="1600" dirty="0">
                <a:latin typeface="Calibri" panose="020F0502020204030204" pitchFamily="34" charset="0"/>
                <a:ea typeface="MS PGothic" panose="020B0600070205080204" pitchFamily="34" charset="-128"/>
              </a:rPr>
              <a:t>Would live-streaming more seminars engage more of these</a:t>
            </a:r>
            <a:br>
              <a:rPr lang="en-US" altLang="en-US" sz="1600" dirty="0">
                <a:latin typeface="Calibri" panose="020F0502020204030204" pitchFamily="34" charset="0"/>
                <a:ea typeface="MS PGothic" panose="020B0600070205080204" pitchFamily="34" charset="-128"/>
              </a:rPr>
            </a:br>
            <a:r>
              <a:rPr lang="en-US" altLang="en-US" sz="1600" dirty="0">
                <a:latin typeface="Calibri" panose="020F0502020204030204" pitchFamily="34" charset="0"/>
                <a:ea typeface="MS PGothic" panose="020B0600070205080204" pitchFamily="34" charset="-128"/>
              </a:rPr>
              <a:t>            people? Who are we excluded from this series by not live</a:t>
            </a:r>
            <a:br>
              <a:rPr lang="en-US" altLang="en-US" sz="1600" dirty="0">
                <a:latin typeface="Calibri" panose="020F0502020204030204" pitchFamily="34" charset="0"/>
                <a:ea typeface="MS PGothic" panose="020B0600070205080204" pitchFamily="34" charset="-128"/>
              </a:rPr>
            </a:br>
            <a:r>
              <a:rPr lang="en-US" altLang="en-US" sz="1600" dirty="0">
                <a:latin typeface="Calibri" panose="020F0502020204030204" pitchFamily="34" charset="0"/>
                <a:ea typeface="MS PGothic" panose="020B0600070205080204" pitchFamily="34" charset="-128"/>
              </a:rPr>
              <a:t>            -streaming? What about people who live too far away or are       </a:t>
            </a:r>
            <a:br>
              <a:rPr lang="en-US" altLang="en-US" sz="1600" dirty="0">
                <a:latin typeface="Calibri" panose="020F0502020204030204" pitchFamily="34" charset="0"/>
                <a:ea typeface="MS PGothic" panose="020B0600070205080204" pitchFamily="34" charset="-128"/>
              </a:rPr>
            </a:br>
            <a:r>
              <a:rPr lang="en-US" altLang="en-US" sz="1600" dirty="0">
                <a:latin typeface="Calibri" panose="020F0502020204030204" pitchFamily="34" charset="0"/>
                <a:ea typeface="MS PGothic" panose="020B0600070205080204" pitchFamily="34" charset="-128"/>
              </a:rPr>
              <a:t>            confined to their homes? </a:t>
            </a:r>
            <a:endParaRPr lang="en-US" altLang="en-US" sz="1600" b="1" dirty="0">
              <a:latin typeface="Calibri" panose="020F0502020204030204" pitchFamily="34" charset="0"/>
              <a:ea typeface="MS PGothic" panose="020B0600070205080204" pitchFamily="34" charset="-128"/>
            </a:endParaRP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Sessions: </a:t>
            </a:r>
            <a:r>
              <a:rPr lang="en-US" altLang="en-US" sz="2400" b="1" dirty="0">
                <a:latin typeface="Calibri" panose="020F0502020204030204" pitchFamily="34" charset="0"/>
                <a:ea typeface="MS PGothic" panose="020B0600070205080204" pitchFamily="34" charset="-128"/>
              </a:rPr>
              <a:t>18,078 </a:t>
            </a:r>
          </a:p>
          <a:p>
            <a:pPr marL="285750" indent="-285750">
              <a:buFont typeface="Arial" panose="020B0604020202020204" pitchFamily="34" charset="0"/>
              <a:buChar char="•"/>
            </a:pPr>
            <a:r>
              <a:rPr lang="en-US" altLang="en-US" sz="2400" dirty="0" err="1">
                <a:latin typeface="Calibri" panose="020F0502020204030204" pitchFamily="34" charset="0"/>
                <a:ea typeface="MS PGothic" panose="020B0600070205080204" pitchFamily="34" charset="-128"/>
              </a:rPr>
              <a:t>Pageviews</a:t>
            </a:r>
            <a:r>
              <a:rPr lang="en-US" altLang="en-US" sz="2400" dirty="0">
                <a:latin typeface="Calibri" panose="020F0502020204030204" pitchFamily="34" charset="0"/>
                <a:ea typeface="MS PGothic" panose="020B0600070205080204" pitchFamily="34" charset="-128"/>
              </a:rPr>
              <a:t>: </a:t>
            </a:r>
            <a:r>
              <a:rPr lang="en-US" altLang="en-US" sz="2400" b="1" dirty="0">
                <a:latin typeface="Calibri" panose="020F0502020204030204" pitchFamily="34" charset="0"/>
                <a:ea typeface="MS PGothic" panose="020B0600070205080204" pitchFamily="34" charset="-128"/>
              </a:rPr>
              <a:t>36,339</a:t>
            </a:r>
            <a:endParaRPr lang="en-US" altLang="en-US" sz="2400" dirty="0">
              <a:latin typeface="Calibri" panose="020F0502020204030204" pitchFamily="34" charset="0"/>
              <a:ea typeface="MS PGothic" panose="020B0600070205080204" pitchFamily="34" charset="-128"/>
            </a:endParaRP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Pages/Session: </a:t>
            </a:r>
            <a:r>
              <a:rPr lang="en-US" altLang="en-US" sz="2400" b="1" dirty="0">
                <a:latin typeface="Calibri" panose="020F0502020204030204" pitchFamily="34" charset="0"/>
                <a:ea typeface="MS PGothic" panose="020B0600070205080204" pitchFamily="34" charset="-128"/>
              </a:rPr>
              <a:t>2.01 </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Average Session Duration: </a:t>
            </a:r>
            <a:r>
              <a:rPr lang="en-US" altLang="en-US" sz="2400" b="1" dirty="0">
                <a:latin typeface="Calibri" panose="020F0502020204030204" pitchFamily="34" charset="0"/>
                <a:ea typeface="MS PGothic" panose="020B0600070205080204" pitchFamily="34" charset="-128"/>
              </a:rPr>
              <a:t>1:36</a:t>
            </a:r>
            <a:endParaRPr lang="en-US" altLang="en-US" sz="2400" dirty="0">
              <a:latin typeface="Calibri" panose="020F0502020204030204" pitchFamily="34" charset="0"/>
              <a:ea typeface="MS PGothic" panose="020B0600070205080204" pitchFamily="34" charset="-128"/>
            </a:endParaRP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Bounce Rate: </a:t>
            </a:r>
            <a:r>
              <a:rPr lang="en-US" altLang="en-US" sz="2400" b="1" dirty="0">
                <a:latin typeface="Calibri" panose="020F0502020204030204" pitchFamily="34" charset="0"/>
                <a:ea typeface="MS PGothic" panose="020B0600070205080204" pitchFamily="34" charset="-128"/>
              </a:rPr>
              <a:t>73.62%</a:t>
            </a:r>
          </a:p>
          <a:p>
            <a:pPr lvl="1"/>
            <a:r>
              <a:rPr lang="en-US" altLang="en-US" dirty="0">
                <a:latin typeface="Calibri" panose="020F0502020204030204" pitchFamily="34" charset="0"/>
                <a:ea typeface="MS PGothic" panose="020B0600070205080204" pitchFamily="34" charset="-128"/>
              </a:rPr>
              <a:t>- Industry standard good is 60%, so this is a bit high</a:t>
            </a:r>
          </a:p>
          <a:p>
            <a:pPr marL="285750" indent="-285750">
              <a:buFont typeface="Arial" panose="020B0604020202020204" pitchFamily="34" charset="0"/>
              <a:buChar char="•"/>
            </a:pPr>
            <a:r>
              <a:rPr lang="en-US" altLang="en-US" sz="2400" dirty="0">
                <a:latin typeface="Calibri" panose="020F0502020204030204" pitchFamily="34" charset="0"/>
                <a:ea typeface="MS PGothic" panose="020B0600070205080204" pitchFamily="34" charset="-128"/>
              </a:rPr>
              <a:t>Sessions on Mobile/Tablet: </a:t>
            </a:r>
            <a:r>
              <a:rPr lang="en-US" altLang="en-US" sz="2400" b="1" dirty="0">
                <a:latin typeface="Calibri" panose="020F0502020204030204" pitchFamily="34" charset="0"/>
                <a:ea typeface="MS PGothic" panose="020B0600070205080204" pitchFamily="34" charset="-128"/>
              </a:rPr>
              <a:t>62.20%</a:t>
            </a:r>
            <a:br>
              <a:rPr lang="en-US" altLang="en-US" sz="2400" b="1" dirty="0">
                <a:latin typeface="Calibri" panose="020F0502020204030204" pitchFamily="34" charset="0"/>
                <a:ea typeface="MS PGothic" panose="020B0600070205080204" pitchFamily="34" charset="-128"/>
              </a:rPr>
            </a:br>
            <a:r>
              <a:rPr lang="en-US" altLang="en-US" sz="2400" b="1" dirty="0">
                <a:latin typeface="Calibri" panose="020F0502020204030204" pitchFamily="34" charset="0"/>
                <a:ea typeface="MS PGothic" panose="020B0600070205080204" pitchFamily="34" charset="-128"/>
              </a:rPr>
              <a:t>   </a:t>
            </a:r>
            <a:r>
              <a:rPr lang="en-US" altLang="en-US" sz="2400" dirty="0">
                <a:latin typeface="Calibri" panose="020F0502020204030204" pitchFamily="34" charset="0"/>
                <a:ea typeface="MS PGothic" panose="020B0600070205080204" pitchFamily="34" charset="-128"/>
              </a:rPr>
              <a:t>- </a:t>
            </a:r>
            <a:r>
              <a:rPr lang="en-US" altLang="en-US" dirty="0">
                <a:latin typeface="Calibri" panose="020F0502020204030204" pitchFamily="34" charset="0"/>
                <a:ea typeface="MS PGothic" panose="020B0600070205080204" pitchFamily="34" charset="-128"/>
              </a:rPr>
              <a:t>It’s important to make sure the website and </a:t>
            </a:r>
            <a:br>
              <a:rPr lang="en-US" altLang="en-US" dirty="0">
                <a:latin typeface="Calibri" panose="020F0502020204030204" pitchFamily="34" charset="0"/>
                <a:ea typeface="MS PGothic" panose="020B0600070205080204" pitchFamily="34" charset="-128"/>
              </a:rPr>
            </a:br>
            <a:r>
              <a:rPr lang="en-US" altLang="en-US" dirty="0">
                <a:latin typeface="Calibri" panose="020F0502020204030204" pitchFamily="34" charset="0"/>
                <a:ea typeface="MS PGothic" panose="020B0600070205080204" pitchFamily="34" charset="-128"/>
              </a:rPr>
              <a:t>     registration is mobile friendly</a:t>
            </a:r>
          </a:p>
          <a:p>
            <a:pPr marL="285750" indent="-285750">
              <a:buFont typeface="Arial" panose="020B0604020202020204" pitchFamily="34" charset="0"/>
              <a:buChar char="•"/>
            </a:pPr>
            <a:endParaRPr lang="en-US" altLang="en-US" sz="2400" b="1" dirty="0">
              <a:latin typeface="Calibri" panose="020F0502020204030204" pitchFamily="34" charset="0"/>
              <a:ea typeface="MS PGothic" panose="020B0600070205080204" pitchFamily="34" charset="-128"/>
            </a:endParaRPr>
          </a:p>
          <a:p>
            <a:endParaRPr lang="en-US" dirty="0"/>
          </a:p>
        </p:txBody>
      </p:sp>
      <p:graphicFrame>
        <p:nvGraphicFramePr>
          <p:cNvPr id="9" name="Chart 8"/>
          <p:cNvGraphicFramePr/>
          <p:nvPr>
            <p:extLst>
              <p:ext uri="{D42A27DB-BD31-4B8C-83A1-F6EECF244321}">
                <p14:modId xmlns:p14="http://schemas.microsoft.com/office/powerpoint/2010/main" val="1585848865"/>
              </p:ext>
            </p:extLst>
          </p:nvPr>
        </p:nvGraphicFramePr>
        <p:xfrm>
          <a:off x="-1246909" y="1646958"/>
          <a:ext cx="7678883" cy="52110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Tree>
    <p:extLst>
      <p:ext uri="{BB962C8B-B14F-4D97-AF65-F5344CB8AC3E}">
        <p14:creationId xmlns:p14="http://schemas.microsoft.com/office/powerpoint/2010/main" val="1421895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559" y="5837269"/>
            <a:ext cx="11991780" cy="923330"/>
          </a:xfrm>
          <a:prstGeom prst="rect">
            <a:avLst/>
          </a:prstGeom>
          <a:noFill/>
        </p:spPr>
        <p:txBody>
          <a:bodyPr wrap="square" rtlCol="0">
            <a:spAutoFit/>
          </a:bodyPr>
          <a:lstStyle/>
          <a:p>
            <a:r>
              <a:rPr lang="en-US" b="1" dirty="0">
                <a:solidFill>
                  <a:schemeClr val="accent2"/>
                </a:solidFill>
              </a:rPr>
              <a:t>58.69% </a:t>
            </a:r>
            <a:r>
              <a:rPr lang="en-US" dirty="0"/>
              <a:t>of visitors to the website were under 44 but </a:t>
            </a:r>
            <a:r>
              <a:rPr lang="en-US" b="1" dirty="0">
                <a:solidFill>
                  <a:schemeClr val="accent2"/>
                </a:solidFill>
              </a:rPr>
              <a:t>79% </a:t>
            </a:r>
            <a:r>
              <a:rPr lang="en-US" dirty="0"/>
              <a:t>of those who attended were over 44. So why are we losing the younger audience? Can different, more modern imagery bring them in? Or a shorter format that speaks to this target audience. Both? What is for certain is that these two audiences (under and over 44) prefer different imagery, topics, and messaging.  </a:t>
            </a:r>
          </a:p>
        </p:txBody>
      </p:sp>
      <p:pic>
        <p:nvPicPr>
          <p:cNvPr id="2" name="Picture 1"/>
          <p:cNvPicPr>
            <a:picLocks noChangeAspect="1"/>
          </p:cNvPicPr>
          <p:nvPr/>
        </p:nvPicPr>
        <p:blipFill rotWithShape="1">
          <a:blip r:embed="rId3"/>
          <a:srcRect l="927"/>
          <a:stretch/>
        </p:blipFill>
        <p:spPr>
          <a:xfrm>
            <a:off x="0" y="879455"/>
            <a:ext cx="12049556" cy="4377623"/>
          </a:xfrm>
          <a:prstGeom prst="rect">
            <a:avLst/>
          </a:prstGeom>
        </p:spPr>
      </p:pic>
      <p:sp>
        <p:nvSpPr>
          <p:cNvPr id="7" name="TextBox 6"/>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Tree>
    <p:extLst>
      <p:ext uri="{BB962C8B-B14F-4D97-AF65-F5344CB8AC3E}">
        <p14:creationId xmlns:p14="http://schemas.microsoft.com/office/powerpoint/2010/main" val="1569992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6487" y="5379787"/>
            <a:ext cx="11345549" cy="1661993"/>
          </a:xfrm>
          <a:prstGeom prst="rect">
            <a:avLst/>
          </a:prstGeom>
          <a:noFill/>
        </p:spPr>
        <p:txBody>
          <a:bodyPr wrap="square" rtlCol="0">
            <a:spAutoFit/>
          </a:bodyPr>
          <a:lstStyle/>
          <a:p>
            <a:pPr algn="ctr"/>
            <a:r>
              <a:rPr lang="en-US" altLang="en-US" sz="2800" b="1" dirty="0">
                <a:latin typeface="Calibri" panose="020F0502020204030204" pitchFamily="34" charset="0"/>
                <a:ea typeface="MS PGothic" panose="020B0600070205080204" pitchFamily="34" charset="-128"/>
              </a:rPr>
              <a:t>Website influence: </a:t>
            </a:r>
            <a:r>
              <a:rPr lang="en-US" altLang="en-US" sz="2800" dirty="0">
                <a:latin typeface="Calibri" panose="020F0502020204030204" pitchFamily="34" charset="0"/>
                <a:ea typeface="MS PGothic" panose="020B0600070205080204" pitchFamily="34" charset="-128"/>
              </a:rPr>
              <a:t>This map represents the location of visitors to the website, concentrated in two hot spots: Maryland and Andrews (location of the call center.) The rest of the reach is most likely organic.</a:t>
            </a:r>
          </a:p>
          <a:p>
            <a:endParaRPr lang="en-US" dirty="0"/>
          </a:p>
        </p:txBody>
      </p:sp>
      <p:pic>
        <p:nvPicPr>
          <p:cNvPr id="2" name="Picture 1"/>
          <p:cNvPicPr>
            <a:picLocks noChangeAspect="1"/>
          </p:cNvPicPr>
          <p:nvPr/>
        </p:nvPicPr>
        <p:blipFill rotWithShape="1">
          <a:blip r:embed="rId3"/>
          <a:srcRect l="14767" t="14847" r="14417" b="3349"/>
          <a:stretch/>
        </p:blipFill>
        <p:spPr>
          <a:xfrm>
            <a:off x="2242319" y="344805"/>
            <a:ext cx="8153886" cy="4800326"/>
          </a:xfrm>
          <a:prstGeom prst="rect">
            <a:avLst/>
          </a:prstGeom>
        </p:spPr>
      </p:pic>
      <p:sp>
        <p:nvSpPr>
          <p:cNvPr id="8" name="TextBox 7"/>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Tree>
    <p:extLst>
      <p:ext uri="{BB962C8B-B14F-4D97-AF65-F5344CB8AC3E}">
        <p14:creationId xmlns:p14="http://schemas.microsoft.com/office/powerpoint/2010/main" val="1038060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543" y="836022"/>
            <a:ext cx="8172943" cy="1938992"/>
          </a:xfrm>
          <a:prstGeom prst="rect">
            <a:avLst/>
          </a:prstGeom>
          <a:noFill/>
        </p:spPr>
        <p:txBody>
          <a:bodyPr wrap="none" rtlCol="0">
            <a:spAutoFit/>
          </a:bodyPr>
          <a:lstStyle/>
          <a:p>
            <a:r>
              <a:rPr lang="en-US" sz="8000" dirty="0">
                <a:solidFill>
                  <a:schemeClr val="accent2"/>
                </a:solidFill>
              </a:rPr>
              <a:t>1,500 Participants*</a:t>
            </a:r>
          </a:p>
          <a:p>
            <a:r>
              <a:rPr lang="en-US" sz="4000" dirty="0"/>
              <a:t>How many were not Adventist?</a:t>
            </a:r>
          </a:p>
        </p:txBody>
      </p:sp>
      <p:sp>
        <p:nvSpPr>
          <p:cNvPr id="3" name="Rectangle 2"/>
          <p:cNvSpPr/>
          <p:nvPr/>
        </p:nvSpPr>
        <p:spPr>
          <a:xfrm>
            <a:off x="-981138" y="2679951"/>
            <a:ext cx="8315932" cy="3939540"/>
          </a:xfrm>
          <a:prstGeom prst="rect">
            <a:avLst/>
          </a:prstGeom>
          <a:noFill/>
        </p:spPr>
        <p:txBody>
          <a:bodyPr wrap="square" lIns="91440" tIns="45720" rIns="91440" bIns="45720">
            <a:spAutoFit/>
          </a:bodyPr>
          <a:lstStyle/>
          <a:p>
            <a:pPr algn="ctr"/>
            <a:r>
              <a:rPr lang="en-US" sz="25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50%</a:t>
            </a:r>
          </a:p>
        </p:txBody>
      </p:sp>
      <p:pic>
        <p:nvPicPr>
          <p:cNvPr id="4" name="Picture 3"/>
          <p:cNvPicPr>
            <a:picLocks noChangeAspect="1"/>
          </p:cNvPicPr>
          <p:nvPr/>
        </p:nvPicPr>
        <p:blipFill>
          <a:blip r:embed="rId3"/>
          <a:stretch>
            <a:fillRect/>
          </a:stretch>
        </p:blipFill>
        <p:spPr>
          <a:xfrm>
            <a:off x="7491549" y="2157549"/>
            <a:ext cx="4700451" cy="4700451"/>
          </a:xfrm>
          <a:prstGeom prst="rect">
            <a:avLst/>
          </a:prstGeom>
        </p:spPr>
      </p:pic>
      <p:sp>
        <p:nvSpPr>
          <p:cNvPr id="5" name="TextBox 4"/>
          <p:cNvSpPr txBox="1"/>
          <p:nvPr/>
        </p:nvSpPr>
        <p:spPr>
          <a:xfrm>
            <a:off x="343629" y="6434825"/>
            <a:ext cx="6801029" cy="369332"/>
          </a:xfrm>
          <a:prstGeom prst="rect">
            <a:avLst/>
          </a:prstGeom>
          <a:noFill/>
        </p:spPr>
        <p:txBody>
          <a:bodyPr wrap="none" rtlCol="0">
            <a:spAutoFit/>
          </a:bodyPr>
          <a:lstStyle/>
          <a:p>
            <a:r>
              <a:rPr lang="en-US" dirty="0">
                <a:solidFill>
                  <a:schemeClr val="accent2"/>
                </a:solidFill>
              </a:rPr>
              <a:t>*</a:t>
            </a:r>
            <a:r>
              <a:rPr lang="en-US" dirty="0"/>
              <a:t>Participant number is not final, still missing data from select churches</a:t>
            </a:r>
          </a:p>
        </p:txBody>
      </p:sp>
      <p:sp>
        <p:nvSpPr>
          <p:cNvPr id="6" name="TextBox 5"/>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Tree>
    <p:extLst>
      <p:ext uri="{BB962C8B-B14F-4D97-AF65-F5344CB8AC3E}">
        <p14:creationId xmlns:p14="http://schemas.microsoft.com/office/powerpoint/2010/main" val="390241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3" name="TextBox 2"/>
          <p:cNvSpPr txBox="1"/>
          <p:nvPr/>
        </p:nvSpPr>
        <p:spPr>
          <a:xfrm>
            <a:off x="122308" y="1106599"/>
            <a:ext cx="8495146" cy="6093976"/>
          </a:xfrm>
          <a:prstGeom prst="rect">
            <a:avLst/>
          </a:prstGeom>
          <a:noFill/>
        </p:spPr>
        <p:txBody>
          <a:bodyPr wrap="none" rtlCol="0">
            <a:spAutoFit/>
          </a:bodyPr>
          <a:lstStyle/>
          <a:p>
            <a:r>
              <a:rPr lang="en-US" sz="2400" b="1" dirty="0"/>
              <a:t>A Survey was sent to the available email addresses of registrants:</a:t>
            </a:r>
          </a:p>
          <a:p>
            <a:pPr marL="285750" indent="-285750">
              <a:buFont typeface="Arial" panose="020B0604020202020204" pitchFamily="34" charset="0"/>
              <a:buChar char="•"/>
            </a:pPr>
            <a:r>
              <a:rPr lang="en-US" dirty="0"/>
              <a:t>903 total invitations; 211 responses; </a:t>
            </a:r>
            <a:r>
              <a:rPr lang="en-US" b="1" dirty="0">
                <a:solidFill>
                  <a:schemeClr val="accent2"/>
                </a:solidFill>
              </a:rPr>
              <a:t>23.4% </a:t>
            </a:r>
            <a:r>
              <a:rPr lang="en-US" dirty="0"/>
              <a:t>response-rate</a:t>
            </a:r>
          </a:p>
          <a:p>
            <a:pPr marL="285750" indent="-285750">
              <a:buFont typeface="Arial" panose="020B0604020202020204" pitchFamily="34" charset="0"/>
              <a:buChar char="•"/>
            </a:pPr>
            <a:r>
              <a:rPr lang="en-US" dirty="0"/>
              <a:t>Non-Adventist: </a:t>
            </a:r>
            <a:r>
              <a:rPr lang="en-US" b="1" dirty="0">
                <a:solidFill>
                  <a:schemeClr val="accent2"/>
                </a:solidFill>
              </a:rPr>
              <a:t>over 70%</a:t>
            </a:r>
          </a:p>
          <a:p>
            <a:pPr marL="285750" indent="-285750">
              <a:buFont typeface="Arial" panose="020B0604020202020204" pitchFamily="34" charset="0"/>
              <a:buChar char="•"/>
            </a:pPr>
            <a:r>
              <a:rPr lang="en-US" b="1" dirty="0"/>
              <a:t>28.9% </a:t>
            </a:r>
            <a:r>
              <a:rPr lang="en-US" dirty="0"/>
              <a:t>male; </a:t>
            </a:r>
            <a:r>
              <a:rPr lang="en-US" b="1" dirty="0"/>
              <a:t>71.1% </a:t>
            </a:r>
            <a:r>
              <a:rPr lang="en-US" dirty="0"/>
              <a:t>Female</a:t>
            </a:r>
          </a:p>
          <a:p>
            <a:pPr marL="285750" indent="-285750">
              <a:buFont typeface="Arial" panose="020B0604020202020204" pitchFamily="34" charset="0"/>
              <a:buChar char="•"/>
            </a:pPr>
            <a:r>
              <a:rPr lang="en-US" b="1" dirty="0">
                <a:solidFill>
                  <a:schemeClr val="accent2"/>
                </a:solidFill>
              </a:rPr>
              <a:t>78.5% </a:t>
            </a:r>
            <a:r>
              <a:rPr lang="en-US" dirty="0"/>
              <a:t>over age 44</a:t>
            </a:r>
          </a:p>
          <a:p>
            <a:pPr marL="285750" indent="-285750">
              <a:buFont typeface="Arial" panose="020B0604020202020204" pitchFamily="34" charset="0"/>
              <a:buChar char="•"/>
            </a:pPr>
            <a:r>
              <a:rPr lang="en-US" dirty="0"/>
              <a:t>Sessions Attended: </a:t>
            </a:r>
          </a:p>
          <a:p>
            <a:pPr marL="742950" lvl="1" indent="-285750">
              <a:buFont typeface="Arial" panose="020B0604020202020204" pitchFamily="34" charset="0"/>
              <a:buChar char="•"/>
            </a:pPr>
            <a:r>
              <a:rPr lang="en-US" dirty="0"/>
              <a:t>1-3: </a:t>
            </a:r>
            <a:r>
              <a:rPr lang="en-US" b="1" dirty="0"/>
              <a:t>14.8%</a:t>
            </a:r>
          </a:p>
          <a:p>
            <a:pPr marL="742950" lvl="1" indent="-285750">
              <a:buFont typeface="Arial" panose="020B0604020202020204" pitchFamily="34" charset="0"/>
              <a:buChar char="•"/>
            </a:pPr>
            <a:r>
              <a:rPr lang="en-US" dirty="0"/>
              <a:t>3-7: </a:t>
            </a:r>
            <a:r>
              <a:rPr lang="en-US" b="1" dirty="0"/>
              <a:t>21.5%</a:t>
            </a:r>
          </a:p>
          <a:p>
            <a:pPr marL="742950" lvl="1" indent="-285750">
              <a:buFont typeface="Arial" panose="020B0604020202020204" pitchFamily="34" charset="0"/>
              <a:buChar char="•"/>
            </a:pPr>
            <a:r>
              <a:rPr lang="en-US" dirty="0"/>
              <a:t>7-12: </a:t>
            </a:r>
            <a:r>
              <a:rPr lang="en-US" b="1" dirty="0"/>
              <a:t>21.5%</a:t>
            </a:r>
          </a:p>
          <a:p>
            <a:pPr marL="742950" lvl="1" indent="-285750">
              <a:buFont typeface="Arial" panose="020B0604020202020204" pitchFamily="34" charset="0"/>
              <a:buChar char="•"/>
            </a:pPr>
            <a:r>
              <a:rPr lang="en-US" dirty="0"/>
              <a:t>13+ (but not all): </a:t>
            </a:r>
            <a:r>
              <a:rPr lang="en-US" b="1" dirty="0"/>
              <a:t>21.5%</a:t>
            </a:r>
          </a:p>
          <a:p>
            <a:pPr marL="742950" lvl="1" indent="-285750">
              <a:buFont typeface="Arial" panose="020B0604020202020204" pitchFamily="34" charset="0"/>
              <a:buChar char="•"/>
            </a:pPr>
            <a:r>
              <a:rPr lang="en-US" dirty="0"/>
              <a:t>Entire Series: </a:t>
            </a:r>
            <a:r>
              <a:rPr lang="en-US" b="1" dirty="0"/>
              <a:t>20.7%</a:t>
            </a:r>
          </a:p>
          <a:p>
            <a:pPr marL="285750" indent="-285750">
              <a:buFont typeface="Arial" panose="020B0604020202020204" pitchFamily="34" charset="0"/>
              <a:buChar char="•"/>
            </a:pPr>
            <a:r>
              <a:rPr lang="en-US" b="1" dirty="0">
                <a:solidFill>
                  <a:schemeClr val="accent2"/>
                </a:solidFill>
              </a:rPr>
              <a:t>69% </a:t>
            </a:r>
            <a:r>
              <a:rPr lang="en-US" dirty="0"/>
              <a:t>would recommend the series to a friend or family member</a:t>
            </a:r>
          </a:p>
          <a:p>
            <a:pPr marL="285750" indent="-285750">
              <a:buFont typeface="Arial" panose="020B0604020202020204" pitchFamily="34" charset="0"/>
              <a:buChar char="•"/>
            </a:pPr>
            <a:r>
              <a:rPr lang="en-US" b="1" dirty="0">
                <a:solidFill>
                  <a:schemeClr val="accent2"/>
                </a:solidFill>
              </a:rPr>
              <a:t>61.5% </a:t>
            </a:r>
            <a:r>
              <a:rPr lang="en-US" dirty="0"/>
              <a:t>rated the series as ‘excellent’; </a:t>
            </a:r>
            <a:r>
              <a:rPr lang="en-US" b="1" dirty="0">
                <a:solidFill>
                  <a:schemeClr val="accent2"/>
                </a:solidFill>
              </a:rPr>
              <a:t>28.2% </a:t>
            </a:r>
            <a:r>
              <a:rPr lang="en-US" dirty="0"/>
              <a:t>rated the series as ‘very good’</a:t>
            </a:r>
          </a:p>
          <a:p>
            <a:pPr marL="285750" indent="-285750">
              <a:buFont typeface="Arial" panose="020B0604020202020204" pitchFamily="34" charset="0"/>
              <a:buChar char="•"/>
            </a:pPr>
            <a:r>
              <a:rPr lang="en-US" b="1" dirty="0">
                <a:solidFill>
                  <a:schemeClr val="accent2"/>
                </a:solidFill>
              </a:rPr>
              <a:t>76.3% </a:t>
            </a:r>
            <a:r>
              <a:rPr lang="en-US" dirty="0"/>
              <a:t>said the series was the right length (verses too long or too short)</a:t>
            </a:r>
          </a:p>
          <a:p>
            <a:pPr marL="285750" indent="-285750">
              <a:buFont typeface="Arial" panose="020B0604020202020204" pitchFamily="34" charset="0"/>
              <a:buChar char="•"/>
            </a:pPr>
            <a:r>
              <a:rPr lang="en-US" b="1" dirty="0">
                <a:solidFill>
                  <a:schemeClr val="accent2"/>
                </a:solidFill>
              </a:rPr>
              <a:t>52.6% </a:t>
            </a:r>
            <a:r>
              <a:rPr lang="en-US" dirty="0"/>
              <a:t>said the series was ‘extremely organized’; </a:t>
            </a:r>
            <a:r>
              <a:rPr lang="en-US" b="1" dirty="0">
                <a:solidFill>
                  <a:schemeClr val="accent2"/>
                </a:solidFill>
              </a:rPr>
              <a:t>43.7% </a:t>
            </a:r>
            <a:r>
              <a:rPr lang="en-US" dirty="0"/>
              <a:t>said ‘very organized’</a:t>
            </a:r>
          </a:p>
          <a:p>
            <a:pPr marL="285750" indent="-285750">
              <a:buFont typeface="Arial" panose="020B0604020202020204" pitchFamily="34" charset="0"/>
              <a:buChar char="•"/>
            </a:pPr>
            <a:r>
              <a:rPr lang="en-US" b="1" dirty="0">
                <a:solidFill>
                  <a:schemeClr val="accent2"/>
                </a:solidFill>
              </a:rPr>
              <a:t>73.3% </a:t>
            </a:r>
            <a:r>
              <a:rPr lang="en-US" dirty="0"/>
              <a:t>said the series was ‘better or a lot better than expected’</a:t>
            </a:r>
          </a:p>
          <a:p>
            <a:pPr marL="285750" indent="-285750">
              <a:buFont typeface="Arial" panose="020B0604020202020204" pitchFamily="34" charset="0"/>
              <a:buChar char="•"/>
            </a:pPr>
            <a:r>
              <a:rPr lang="en-US" b="1" dirty="0">
                <a:solidFill>
                  <a:schemeClr val="accent2"/>
                </a:solidFill>
              </a:rPr>
              <a:t>92.6% </a:t>
            </a:r>
            <a:r>
              <a:rPr lang="en-US" dirty="0"/>
              <a:t>said that the information was presented in a clear and understandable way</a:t>
            </a:r>
          </a:p>
          <a:p>
            <a:endParaRPr lang="en-US" dirty="0"/>
          </a:p>
          <a:p>
            <a:r>
              <a:rPr lang="en-US" sz="2400" b="1" dirty="0"/>
              <a:t>Overall the series received VERY positive feedback!</a:t>
            </a:r>
          </a:p>
          <a:p>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8031576" y="1564767"/>
            <a:ext cx="4091019" cy="4091019"/>
          </a:xfrm>
          <a:prstGeom prst="rect">
            <a:avLst/>
          </a:prstGeom>
        </p:spPr>
      </p:pic>
    </p:spTree>
    <p:extLst>
      <p:ext uri="{BB962C8B-B14F-4D97-AF65-F5344CB8AC3E}">
        <p14:creationId xmlns:p14="http://schemas.microsoft.com/office/powerpoint/2010/main" val="2092368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693" y="576819"/>
            <a:ext cx="10515600" cy="1325563"/>
          </a:xfrm>
        </p:spPr>
        <p:txBody>
          <a:bodyPr/>
          <a:lstStyle/>
          <a:p>
            <a:r>
              <a:rPr lang="en-US" b="1" dirty="0">
                <a:solidFill>
                  <a:schemeClr val="accent1"/>
                </a:solidFill>
              </a:rPr>
              <a:t>Evaluating Impact Part 1</a:t>
            </a:r>
          </a:p>
        </p:txBody>
      </p:sp>
      <p:sp>
        <p:nvSpPr>
          <p:cNvPr id="6" name="TextBox 5"/>
          <p:cNvSpPr txBox="1"/>
          <p:nvPr/>
        </p:nvSpPr>
        <p:spPr>
          <a:xfrm>
            <a:off x="450682" y="1975695"/>
            <a:ext cx="5909349" cy="4062651"/>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accent2"/>
                </a:solidFill>
              </a:rPr>
              <a:t>71.9% </a:t>
            </a:r>
            <a:r>
              <a:rPr lang="en-US" sz="2400" dirty="0"/>
              <a:t>of survey respondents that said that they were likely to visit an Adventist church or Bible study again? </a:t>
            </a:r>
          </a:p>
          <a:p>
            <a:pPr marL="342900" indent="-342900">
              <a:buFont typeface="Arial" panose="020B0604020202020204" pitchFamily="34" charset="0"/>
              <a:buChar char="•"/>
            </a:pPr>
            <a:r>
              <a:rPr lang="en-US" sz="2400" b="1" dirty="0">
                <a:solidFill>
                  <a:schemeClr val="accent2"/>
                </a:solidFill>
              </a:rPr>
              <a:t>71.1% </a:t>
            </a:r>
            <a:r>
              <a:rPr lang="en-US" sz="2400" dirty="0"/>
              <a:t>said their questions were answered; </a:t>
            </a:r>
            <a:r>
              <a:rPr lang="en-US" sz="2400" b="1" dirty="0">
                <a:solidFill>
                  <a:schemeClr val="accent2"/>
                </a:solidFill>
              </a:rPr>
              <a:t>23.7% </a:t>
            </a:r>
            <a:r>
              <a:rPr lang="en-US" sz="2400" dirty="0"/>
              <a:t>said some questions were answered</a:t>
            </a:r>
          </a:p>
          <a:p>
            <a:pPr marL="342900" indent="-342900">
              <a:buFont typeface="Arial" panose="020B0604020202020204" pitchFamily="34" charset="0"/>
              <a:buChar char="•"/>
            </a:pPr>
            <a:r>
              <a:rPr lang="en-US" sz="2400" b="1" dirty="0">
                <a:solidFill>
                  <a:schemeClr val="accent2"/>
                </a:solidFill>
              </a:rPr>
              <a:t>82.2% </a:t>
            </a:r>
            <a:r>
              <a:rPr lang="en-US" sz="2400" dirty="0"/>
              <a:t>said at least some of the information was new to them</a:t>
            </a:r>
          </a:p>
          <a:p>
            <a:pPr marL="342900" indent="-342900">
              <a:buFont typeface="Arial" panose="020B0604020202020204" pitchFamily="34" charset="0"/>
              <a:buChar char="•"/>
            </a:pPr>
            <a:r>
              <a:rPr lang="en-US" sz="2400" b="1" dirty="0">
                <a:solidFill>
                  <a:schemeClr val="accent2"/>
                </a:solidFill>
              </a:rPr>
              <a:t>79.3% </a:t>
            </a:r>
            <a:r>
              <a:rPr lang="en-US" sz="2400" dirty="0"/>
              <a:t>said they were ‘very satisfied’ with the information presented</a:t>
            </a:r>
          </a:p>
          <a:p>
            <a:endParaRPr lang="en-US" sz="2400" dirty="0"/>
          </a:p>
          <a:p>
            <a:endParaRPr lang="en-US" dirty="0"/>
          </a:p>
        </p:txBody>
      </p:sp>
      <p:sp>
        <p:nvSpPr>
          <p:cNvPr id="13" name="TextBox 12"/>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pic>
        <p:nvPicPr>
          <p:cNvPr id="3" name="Picture 2"/>
          <p:cNvPicPr>
            <a:picLocks noChangeAspect="1"/>
          </p:cNvPicPr>
          <p:nvPr/>
        </p:nvPicPr>
        <p:blipFill rotWithShape="1">
          <a:blip r:embed="rId3"/>
          <a:srcRect l="18166" r="28769"/>
          <a:stretch/>
        </p:blipFill>
        <p:spPr>
          <a:xfrm>
            <a:off x="6738604" y="-1"/>
            <a:ext cx="5453396" cy="6849573"/>
          </a:xfrm>
          <a:prstGeom prst="rect">
            <a:avLst/>
          </a:prstGeom>
        </p:spPr>
      </p:pic>
    </p:spTree>
    <p:extLst>
      <p:ext uri="{BB962C8B-B14F-4D97-AF65-F5344CB8AC3E}">
        <p14:creationId xmlns:p14="http://schemas.microsoft.com/office/powerpoint/2010/main" val="365854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693" y="576819"/>
            <a:ext cx="10515600" cy="1325563"/>
          </a:xfrm>
        </p:spPr>
        <p:txBody>
          <a:bodyPr/>
          <a:lstStyle/>
          <a:p>
            <a:r>
              <a:rPr lang="en-US" b="1" dirty="0">
                <a:solidFill>
                  <a:schemeClr val="accent2"/>
                </a:solidFill>
              </a:rPr>
              <a:t>Evaluating Impact Part 2 – Positive Response</a:t>
            </a:r>
          </a:p>
        </p:txBody>
      </p:sp>
      <p:sp>
        <p:nvSpPr>
          <p:cNvPr id="6" name="TextBox 5"/>
          <p:cNvSpPr txBox="1"/>
          <p:nvPr/>
        </p:nvSpPr>
        <p:spPr>
          <a:xfrm>
            <a:off x="604053" y="2109652"/>
            <a:ext cx="4261861" cy="1846659"/>
          </a:xfrm>
          <a:prstGeom prst="rect">
            <a:avLst/>
          </a:prstGeom>
          <a:noFill/>
        </p:spPr>
        <p:txBody>
          <a:bodyPr wrap="square" rtlCol="0">
            <a:spAutoFit/>
          </a:bodyPr>
          <a:lstStyle/>
          <a:p>
            <a:r>
              <a:rPr lang="en-US" sz="2400" b="1" dirty="0"/>
              <a:t>Did this presentation cause you to think more about the significance of the Bible and prophecy? </a:t>
            </a:r>
          </a:p>
          <a:p>
            <a:endParaRPr lang="en-US" dirty="0"/>
          </a:p>
        </p:txBody>
      </p:sp>
      <p:sp>
        <p:nvSpPr>
          <p:cNvPr id="8" name="TextBox 7"/>
          <p:cNvSpPr txBox="1"/>
          <p:nvPr/>
        </p:nvSpPr>
        <p:spPr>
          <a:xfrm>
            <a:off x="1766029" y="5130085"/>
            <a:ext cx="5251268" cy="1107996"/>
          </a:xfrm>
          <a:prstGeom prst="rect">
            <a:avLst/>
          </a:prstGeom>
          <a:noFill/>
        </p:spPr>
        <p:txBody>
          <a:bodyPr wrap="square" rtlCol="0">
            <a:spAutoFit/>
          </a:bodyPr>
          <a:lstStyle/>
          <a:p>
            <a:r>
              <a:rPr lang="en-US" sz="2400" b="1" dirty="0"/>
              <a:t>Did this presentation increase your faith in the truth of the Bible? </a:t>
            </a:r>
          </a:p>
          <a:p>
            <a:endParaRPr lang="en-US" dirty="0"/>
          </a:p>
        </p:txBody>
      </p:sp>
      <p:sp>
        <p:nvSpPr>
          <p:cNvPr id="9" name="Rectangle 8"/>
          <p:cNvSpPr/>
          <p:nvPr/>
        </p:nvSpPr>
        <p:spPr>
          <a:xfrm>
            <a:off x="2306371" y="3032981"/>
            <a:ext cx="2428871"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93%</a:t>
            </a:r>
          </a:p>
        </p:txBody>
      </p:sp>
      <p:sp>
        <p:nvSpPr>
          <p:cNvPr id="10" name="Rectangle 9"/>
          <p:cNvSpPr/>
          <p:nvPr/>
        </p:nvSpPr>
        <p:spPr>
          <a:xfrm>
            <a:off x="6142496" y="5341114"/>
            <a:ext cx="2428871" cy="1569660"/>
          </a:xfrm>
          <a:prstGeom prst="rect">
            <a:avLst/>
          </a:prstGeom>
          <a:noFill/>
        </p:spPr>
        <p:txBody>
          <a:bodyPr wrap="none" lIns="91440" tIns="45720" rIns="91440" bIns="45720">
            <a:spAutoFit/>
          </a:bodyPr>
          <a:lstStyle/>
          <a:p>
            <a:pPr algn="ctr"/>
            <a:r>
              <a:rPr lang="en-US" sz="9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86</a:t>
            </a:r>
            <a:r>
              <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1" name="TextBox 10"/>
          <p:cNvSpPr txBox="1"/>
          <p:nvPr/>
        </p:nvSpPr>
        <p:spPr>
          <a:xfrm>
            <a:off x="6653454" y="2590928"/>
            <a:ext cx="4957355" cy="1477328"/>
          </a:xfrm>
          <a:prstGeom prst="rect">
            <a:avLst/>
          </a:prstGeom>
          <a:noFill/>
        </p:spPr>
        <p:txBody>
          <a:bodyPr wrap="square" rtlCol="0">
            <a:spAutoFit/>
          </a:bodyPr>
          <a:lstStyle/>
          <a:p>
            <a:r>
              <a:rPr lang="en-US" sz="2400" b="1" dirty="0"/>
              <a:t>Did this presentation inspire conversations with your friends or family about Bible prophecy?</a:t>
            </a:r>
          </a:p>
          <a:p>
            <a:endParaRPr lang="en-US" dirty="0"/>
          </a:p>
        </p:txBody>
      </p:sp>
      <p:sp>
        <p:nvSpPr>
          <p:cNvPr id="12" name="Rectangle 11"/>
          <p:cNvSpPr/>
          <p:nvPr/>
        </p:nvSpPr>
        <p:spPr>
          <a:xfrm>
            <a:off x="8981229" y="3526563"/>
            <a:ext cx="2428871" cy="1569660"/>
          </a:xfrm>
          <a:prstGeom prst="rect">
            <a:avLst/>
          </a:prstGeom>
          <a:noFill/>
        </p:spPr>
        <p:txBody>
          <a:bodyPr wrap="none" lIns="91440" tIns="45720" rIns="91440" bIns="45720">
            <a:spAutoFit/>
          </a:bodyPr>
          <a:lstStyle/>
          <a:p>
            <a:pPr algn="ctr"/>
            <a:r>
              <a:rPr lang="en-US" sz="9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91</a:t>
            </a:r>
            <a:r>
              <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3" name="TextBox 12"/>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Tree>
    <p:extLst>
      <p:ext uri="{BB962C8B-B14F-4D97-AF65-F5344CB8AC3E}">
        <p14:creationId xmlns:p14="http://schemas.microsoft.com/office/powerpoint/2010/main" val="317190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26720" y="1877785"/>
            <a:ext cx="11336382" cy="4980215"/>
          </a:xfrm>
          <a:prstGeom prst="rect">
            <a:avLst/>
          </a:prstGeom>
        </p:spPr>
      </p:pic>
      <p:sp>
        <p:nvSpPr>
          <p:cNvPr id="2" name="Title 1"/>
          <p:cNvSpPr>
            <a:spLocks noGrp="1"/>
          </p:cNvSpPr>
          <p:nvPr>
            <p:ph type="title"/>
          </p:nvPr>
        </p:nvSpPr>
        <p:spPr>
          <a:xfrm>
            <a:off x="426718" y="575083"/>
            <a:ext cx="10515600" cy="1325563"/>
          </a:xfrm>
        </p:spPr>
        <p:txBody>
          <a:bodyPr/>
          <a:lstStyle/>
          <a:p>
            <a:r>
              <a:rPr lang="en-US" b="1" dirty="0">
                <a:solidFill>
                  <a:schemeClr val="accent1"/>
                </a:solidFill>
              </a:rPr>
              <a:t>Creating Social Media Ambassadors</a:t>
            </a:r>
          </a:p>
        </p:txBody>
      </p:sp>
      <p:pic>
        <p:nvPicPr>
          <p:cNvPr id="5" name="Picture 4"/>
          <p:cNvPicPr>
            <a:picLocks noChangeAspect="1"/>
          </p:cNvPicPr>
          <p:nvPr/>
        </p:nvPicPr>
        <p:blipFill rotWithShape="1">
          <a:blip r:embed="rId4"/>
          <a:srcRect t="16762" b="25546"/>
          <a:stretch/>
        </p:blipFill>
        <p:spPr>
          <a:xfrm>
            <a:off x="426719" y="1877785"/>
            <a:ext cx="11336383" cy="4905103"/>
          </a:xfrm>
          <a:prstGeom prst="rect">
            <a:avLst/>
          </a:prstGeom>
        </p:spPr>
      </p:pic>
    </p:spTree>
    <p:extLst>
      <p:ext uri="{BB962C8B-B14F-4D97-AF65-F5344CB8AC3E}">
        <p14:creationId xmlns:p14="http://schemas.microsoft.com/office/powerpoint/2010/main" val="428444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44805"/>
            <a:ext cx="7550012" cy="6617196"/>
          </a:xfrm>
          <a:prstGeom prst="rect">
            <a:avLst/>
          </a:prstGeom>
          <a:noFill/>
        </p:spPr>
        <p:txBody>
          <a:bodyPr wrap="square" rtlCol="0">
            <a:spAutoFit/>
          </a:bodyPr>
          <a:lstStyle/>
          <a:p>
            <a:endParaRPr lang="en-US" altLang="en-US" sz="2800" dirty="0">
              <a:latin typeface="Calibri" panose="020F0502020204030204" pitchFamily="34" charset="0"/>
              <a:ea typeface="MS PGothic" panose="020B0600070205080204" pitchFamily="34" charset="-128"/>
            </a:endParaRPr>
          </a:p>
          <a:p>
            <a:pPr algn="ctr"/>
            <a:endParaRPr lang="en-US" altLang="en-US" sz="2800" dirty="0">
              <a:latin typeface="Calibri" panose="020F0502020204030204" pitchFamily="34" charset="0"/>
              <a:ea typeface="MS PGothic" panose="020B0600070205080204" pitchFamily="34" charset="-128"/>
            </a:endParaRPr>
          </a:p>
          <a:p>
            <a:r>
              <a:rPr lang="en-US" altLang="en-US" sz="3200" b="1" dirty="0">
                <a:latin typeface="Calibri" panose="020F0502020204030204" pitchFamily="34" charset="0"/>
                <a:ea typeface="MS PGothic" panose="020B0600070205080204" pitchFamily="34" charset="-128"/>
              </a:rPr>
              <a:t>Recommendations for Future Campaigns:</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Geo-target paid Facebook ads to within 20 miles of each location</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Use fresher more modern images that evoke an emotional response</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Offer the series in Spanish if there is a large Hispanic community or in another popular language for the region</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Continue using Facebook Ads manager to promote via audience network ads</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Live-stream more sessions, use more video overall</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Plan to host live Q&amp;A via Facebook and promote in advance</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Determine the best route to help churches submit the data to enable us to better evaluate performance</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It would be great if the individual churches promoted more via their social media channels as well as the conferences social media channels </a:t>
            </a:r>
          </a:p>
          <a:p>
            <a:pPr marL="285750" indent="-285750">
              <a:buFont typeface="Arial" panose="020B0604020202020204" pitchFamily="34" charset="0"/>
              <a:buChar char="•"/>
            </a:pPr>
            <a:r>
              <a:rPr lang="en-US" altLang="en-US" sz="2000" dirty="0">
                <a:latin typeface="Calibri" panose="020F0502020204030204" pitchFamily="34" charset="0"/>
                <a:ea typeface="MS PGothic" panose="020B0600070205080204" pitchFamily="34" charset="-128"/>
              </a:rPr>
              <a:t>Use this data as comparative data to evaluate the performance of the next Revelation Speaks Peace or similar series</a:t>
            </a:r>
          </a:p>
          <a:p>
            <a:pPr marL="285750" indent="-285750">
              <a:buFont typeface="Arial" panose="020B0604020202020204" pitchFamily="34" charset="0"/>
              <a:buChar char="•"/>
            </a:pPr>
            <a:endParaRPr lang="en-US" altLang="en-US" dirty="0">
              <a:latin typeface="Calibri" panose="020F0502020204030204" pitchFamily="34" charset="0"/>
              <a:ea typeface="MS PGothic" panose="020B0600070205080204" pitchFamily="34" charset="-128"/>
            </a:endParaRPr>
          </a:p>
          <a:p>
            <a:endParaRPr lang="en-US" dirty="0"/>
          </a:p>
        </p:txBody>
      </p:sp>
      <p:sp>
        <p:nvSpPr>
          <p:cNvPr id="8" name="TextBox 7"/>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pic>
        <p:nvPicPr>
          <p:cNvPr id="6" name="Picture 5"/>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3468355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22" y="305303"/>
            <a:ext cx="10515600" cy="1325563"/>
          </a:xfrm>
        </p:spPr>
        <p:txBody>
          <a:bodyPr>
            <a:normAutofit/>
          </a:bodyPr>
          <a:lstStyle/>
          <a:p>
            <a:r>
              <a:rPr lang="en-US" sz="5400" b="1" dirty="0">
                <a:solidFill>
                  <a:schemeClr val="accent1"/>
                </a:solidFill>
              </a:rPr>
              <a:t>Questions?</a:t>
            </a:r>
          </a:p>
        </p:txBody>
      </p:sp>
      <p:sp>
        <p:nvSpPr>
          <p:cNvPr id="3" name="Content Placeholder 2"/>
          <p:cNvSpPr>
            <a:spLocks noGrp="1"/>
          </p:cNvSpPr>
          <p:nvPr>
            <p:ph sz="half" idx="1"/>
          </p:nvPr>
        </p:nvSpPr>
        <p:spPr>
          <a:xfrm>
            <a:off x="236952" y="2429616"/>
            <a:ext cx="11320898" cy="4895385"/>
          </a:xfrm>
        </p:spPr>
        <p:txBody>
          <a:bodyPr>
            <a:normAutofit fontScale="77500" lnSpcReduction="20000"/>
          </a:bodyPr>
          <a:lstStyle/>
          <a:p>
            <a:pPr marL="0" indent="0">
              <a:buNone/>
            </a:pPr>
            <a:r>
              <a:rPr lang="en-US" sz="3800" dirty="0"/>
              <a:t>Follow </a:t>
            </a:r>
            <a:r>
              <a:rPr lang="en-US" sz="3800" b="1" dirty="0">
                <a:solidFill>
                  <a:schemeClr val="accent2"/>
                </a:solidFill>
              </a:rPr>
              <a:t>@</a:t>
            </a:r>
            <a:r>
              <a:rPr lang="en-US" sz="3800" b="1" dirty="0" err="1">
                <a:solidFill>
                  <a:schemeClr val="accent2"/>
                </a:solidFill>
              </a:rPr>
              <a:t>DigiEvangelism</a:t>
            </a:r>
            <a:r>
              <a:rPr lang="en-US" sz="3800" b="1" dirty="0">
                <a:solidFill>
                  <a:schemeClr val="accent2"/>
                </a:solidFill>
              </a:rPr>
              <a:t> </a:t>
            </a:r>
            <a:r>
              <a:rPr lang="en-US" sz="3800" dirty="0"/>
              <a:t>on Facebook, Twitter, and Instagram for tips, courses, resources, and videos. Or visit </a:t>
            </a:r>
            <a:r>
              <a:rPr lang="en-US" sz="3800" b="1" dirty="0">
                <a:solidFill>
                  <a:schemeClr val="accent2"/>
                </a:solidFill>
              </a:rPr>
              <a:t>SDAdata.org </a:t>
            </a:r>
            <a:r>
              <a:rPr lang="en-US" sz="3800" dirty="0">
                <a:solidFill>
                  <a:schemeClr val="tx1"/>
                </a:solidFill>
              </a:rPr>
              <a:t>and subscribe.</a:t>
            </a:r>
            <a:br>
              <a:rPr lang="en-US" sz="3800" b="1" dirty="0">
                <a:solidFill>
                  <a:schemeClr val="accent2"/>
                </a:solidFill>
                <a:latin typeface="+mj-lt"/>
              </a:rPr>
            </a:br>
            <a:endParaRPr lang="en-US" sz="3800" b="1" dirty="0">
              <a:solidFill>
                <a:schemeClr val="accent2"/>
              </a:solidFill>
              <a:latin typeface="+mj-lt"/>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rPr>
              <a:t>Alvin Kibble, Vice President</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rPr>
              <a:t>alvinkibble@nadadventist.org</a:t>
            </a:r>
            <a:endParaRPr lang="en-US" sz="2900" u="sng" dirty="0">
              <a:solidFill>
                <a:schemeClr val="accent2"/>
              </a:solidFill>
              <a:hlinkClick r:id="rId3"/>
            </a:endParaRPr>
          </a:p>
          <a:p>
            <a:pPr>
              <a:defRPr sz="3200" b="1">
                <a:solidFill>
                  <a:srgbClr val="3989C3"/>
                </a:solidFill>
                <a:latin typeface="Helvetica Neue"/>
                <a:ea typeface="Helvetica Neue"/>
                <a:cs typeface="Helvetica Neue"/>
                <a:sym typeface="Helvetica Neue"/>
              </a:defRPr>
            </a:pPr>
            <a:endParaRPr lang="en-US" sz="2900" u="sng" dirty="0">
              <a:hlinkClick r:id="rId3"/>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rPr>
              <a:t>Paul Hopkins, Director</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rPr>
              <a:t>paulhopkins@nadadventist.org</a:t>
            </a:r>
            <a:endParaRPr lang="en-US" sz="2900" u="sng" dirty="0">
              <a:solidFill>
                <a:schemeClr val="accent2"/>
              </a:solidFill>
              <a:hlinkClick r:id="rId4"/>
            </a:endParaRPr>
          </a:p>
          <a:p>
            <a:pPr>
              <a:defRPr sz="3200" b="1">
                <a:solidFill>
                  <a:srgbClr val="3989C3"/>
                </a:solidFill>
                <a:latin typeface="Helvetica Neue"/>
                <a:ea typeface="Helvetica Neue"/>
                <a:cs typeface="Helvetica Neue"/>
                <a:sym typeface="Helvetica Neue"/>
              </a:defRPr>
            </a:pPr>
            <a:endParaRPr lang="en-US" sz="2900" u="sng" dirty="0">
              <a:hlinkClick r:id="rId4"/>
            </a:endParaRPr>
          </a:p>
          <a:p>
            <a:pPr marL="0" indent="0">
              <a:buNone/>
              <a:defRPr sz="3200">
                <a:solidFill>
                  <a:srgbClr val="FBFBFB"/>
                </a:solidFill>
                <a:latin typeface="Helvetica Neue"/>
                <a:ea typeface="Helvetica Neue"/>
                <a:cs typeface="Helvetica Neue"/>
                <a:sym typeface="Helvetica Neue"/>
              </a:defRPr>
            </a:pPr>
            <a:r>
              <a:rPr lang="en-US" sz="2900" dirty="0">
                <a:solidFill>
                  <a:schemeClr val="tx1"/>
                </a:solidFill>
              </a:rPr>
              <a:t>Jamie Schneider, Digital Strategist</a:t>
            </a:r>
          </a:p>
          <a:p>
            <a:pPr marL="0" indent="0">
              <a:buNone/>
              <a:defRPr sz="3200" b="1">
                <a:solidFill>
                  <a:srgbClr val="3989C3"/>
                </a:solidFill>
                <a:latin typeface="Helvetica Neue"/>
                <a:ea typeface="Helvetica Neue"/>
                <a:cs typeface="Helvetica Neue"/>
                <a:sym typeface="Helvetica Neue"/>
              </a:defRPr>
            </a:pPr>
            <a:r>
              <a:rPr lang="en-US" sz="2900" u="sng" dirty="0">
                <a:solidFill>
                  <a:schemeClr val="accent2"/>
                </a:solidFill>
              </a:rPr>
              <a:t>jamieschneider@nadadventist.org</a:t>
            </a:r>
          </a:p>
          <a:p>
            <a:pPr marL="0" indent="0">
              <a:buNone/>
            </a:pPr>
            <a:br>
              <a:rPr lang="en-US" sz="2900" i="1" dirty="0">
                <a:latin typeface="+mj-lt"/>
              </a:rPr>
            </a:br>
            <a:endParaRPr lang="en-US" sz="2900" dirty="0">
              <a:latin typeface="+mj-lt"/>
            </a:endParaRPr>
          </a:p>
        </p:txBody>
      </p:sp>
      <p:grpSp>
        <p:nvGrpSpPr>
          <p:cNvPr id="6" name="Group 615"/>
          <p:cNvGrpSpPr/>
          <p:nvPr/>
        </p:nvGrpSpPr>
        <p:grpSpPr>
          <a:xfrm>
            <a:off x="5190499" y="3549532"/>
            <a:ext cx="6833286" cy="2873352"/>
            <a:chOff x="0" y="0"/>
            <a:chExt cx="4364574" cy="1773641"/>
          </a:xfrm>
        </p:grpSpPr>
        <p:sp>
          <p:nvSpPr>
            <p:cNvPr id="7" name="Shape 613"/>
            <p:cNvSpPr/>
            <p:nvPr/>
          </p:nvSpPr>
          <p:spPr>
            <a:xfrm>
              <a:off x="0" y="0"/>
              <a:ext cx="4364575" cy="1696701"/>
            </a:xfrm>
            <a:prstGeom prst="rect">
              <a:avLst/>
            </a:prstGeom>
            <a:solidFill>
              <a:srgbClr val="FBFBFB"/>
            </a:solidFill>
            <a:ln w="25400" cap="flat">
              <a:solidFill>
                <a:srgbClr val="83827D"/>
              </a:solidFill>
              <a:prstDash val="solid"/>
              <a:miter lim="400000"/>
            </a:ln>
            <a:effectLst/>
          </p:spPr>
          <p:txBody>
            <a:bodyPr wrap="square" lIns="50800" tIns="50800" rIns="50800" bIns="50800" numCol="1" anchor="ctr">
              <a:noAutofit/>
            </a:bodyPr>
            <a:lstStyle/>
            <a:p>
              <a:pPr>
                <a:defRPr sz="3000">
                  <a:solidFill>
                    <a:srgbClr val="737373"/>
                  </a:solidFill>
                  <a:latin typeface="Helvetica Neue"/>
                  <a:ea typeface="Helvetica Neue"/>
                  <a:cs typeface="Helvetica Neue"/>
                  <a:sym typeface="Helvetica Neue"/>
                </a:defRPr>
              </a:pPr>
              <a:endParaRPr/>
            </a:p>
          </p:txBody>
        </p:sp>
        <p:pic>
          <p:nvPicPr>
            <p:cNvPr id="8" name="SM + BD Logo.png"/>
            <p:cNvPicPr>
              <a:picLocks noChangeAspect="1"/>
            </p:cNvPicPr>
            <p:nvPr/>
          </p:nvPicPr>
          <p:blipFill>
            <a:blip r:embed="rId5">
              <a:extLst/>
            </a:blip>
            <a:srcRect l="6666" t="35416" b="29044"/>
            <a:stretch>
              <a:fillRect/>
            </a:stretch>
          </p:blipFill>
          <p:spPr>
            <a:xfrm>
              <a:off x="141953" y="219741"/>
              <a:ext cx="4080848" cy="1553901"/>
            </a:xfrm>
            <a:prstGeom prst="rect">
              <a:avLst/>
            </a:prstGeom>
            <a:ln w="12700" cap="flat">
              <a:noFill/>
              <a:miter lim="400000"/>
            </a:ln>
            <a:effectLst/>
          </p:spPr>
        </p:pic>
      </p:grpSp>
    </p:spTree>
    <p:extLst>
      <p:ext uri="{BB962C8B-B14F-4D97-AF65-F5344CB8AC3E}">
        <p14:creationId xmlns:p14="http://schemas.microsoft.com/office/powerpoint/2010/main" val="2192725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259" y="3814097"/>
            <a:ext cx="9439744" cy="3785652"/>
          </a:xfrm>
          <a:prstGeom prst="rect">
            <a:avLst/>
          </a:prstGeom>
          <a:noFill/>
        </p:spPr>
        <p:txBody>
          <a:bodyPr wrap="square" rtlCol="0">
            <a:spAutoFit/>
          </a:bodyPr>
          <a:lstStyle/>
          <a:p>
            <a:r>
              <a:rPr lang="en-US" sz="3200" b="1" dirty="0"/>
              <a:t>Highlights:</a:t>
            </a:r>
          </a:p>
          <a:p>
            <a:pPr marL="457200" indent="-457200">
              <a:buFont typeface="Arial" panose="020B0604020202020204" pitchFamily="34" charset="0"/>
              <a:buChar char="•"/>
            </a:pPr>
            <a:r>
              <a:rPr lang="en-US" sz="2400" dirty="0"/>
              <a:t>Facebook Accounts Reached in Maryland: </a:t>
            </a:r>
            <a:r>
              <a:rPr lang="en-US" sz="2400" b="1" dirty="0"/>
              <a:t>827,456</a:t>
            </a:r>
          </a:p>
          <a:p>
            <a:pPr marL="457200" indent="-457200">
              <a:buFont typeface="Arial" panose="020B0604020202020204" pitchFamily="34" charset="0"/>
              <a:buChar char="•"/>
            </a:pPr>
            <a:r>
              <a:rPr lang="en-US" sz="2400" dirty="0"/>
              <a:t>Paid Ad Engagements (shares, likes, comments, reactions): </a:t>
            </a:r>
            <a:r>
              <a:rPr lang="en-US" sz="2400" b="1" dirty="0"/>
              <a:t>31,605</a:t>
            </a:r>
          </a:p>
          <a:p>
            <a:pPr marL="457200" indent="-457200">
              <a:buFont typeface="Arial" panose="020B0604020202020204" pitchFamily="34" charset="0"/>
              <a:buChar char="•"/>
            </a:pPr>
            <a:r>
              <a:rPr lang="en-US" sz="2400" dirty="0"/>
              <a:t>Total Video Views over 3 seconds on Facebook: </a:t>
            </a:r>
            <a:r>
              <a:rPr lang="en-US" sz="2400" b="1" dirty="0"/>
              <a:t>12,389 </a:t>
            </a:r>
          </a:p>
          <a:p>
            <a:pPr marL="457200" indent="-457200">
              <a:buFont typeface="Arial" panose="020B0604020202020204" pitchFamily="34" charset="0"/>
              <a:buChar char="•"/>
            </a:pPr>
            <a:r>
              <a:rPr lang="en-US" sz="2400" dirty="0"/>
              <a:t>Overall website visits (sessions): </a:t>
            </a:r>
            <a:r>
              <a:rPr lang="en-US" sz="2400" b="1" dirty="0"/>
              <a:t>18,078</a:t>
            </a:r>
            <a:r>
              <a:rPr lang="en-US" sz="2400" dirty="0"/>
              <a:t>   	</a:t>
            </a:r>
            <a:br>
              <a:rPr lang="en-US" sz="2400" dirty="0"/>
            </a:br>
            <a:r>
              <a:rPr lang="en-US" sz="2400" dirty="0"/>
              <a:t>                  - </a:t>
            </a:r>
            <a:r>
              <a:rPr lang="en-US" sz="2400" b="1" dirty="0"/>
              <a:t>52.79% </a:t>
            </a:r>
            <a:r>
              <a:rPr lang="en-US" sz="2400" dirty="0"/>
              <a:t>as a result of social media</a:t>
            </a:r>
          </a:p>
          <a:p>
            <a:pPr marL="457200" indent="-457200">
              <a:buFont typeface="Arial" panose="020B0604020202020204" pitchFamily="34" charset="0"/>
              <a:buChar char="•"/>
            </a:pPr>
            <a:r>
              <a:rPr lang="en-US" sz="2400" dirty="0"/>
              <a:t>Total Spent: </a:t>
            </a:r>
            <a:r>
              <a:rPr lang="en-US" sz="2400" b="1" dirty="0"/>
              <a:t>$4,826.25</a:t>
            </a:r>
          </a:p>
          <a:p>
            <a:pPr marL="457200" indent="-457200">
              <a:buFont typeface="Arial" panose="020B0604020202020204" pitchFamily="34" charset="0"/>
              <a:buChar char="•"/>
            </a:pPr>
            <a:endParaRPr lang="en-US" sz="3200" dirty="0">
              <a:solidFill>
                <a:srgbClr val="FF0000"/>
              </a:solidFill>
            </a:endParaRPr>
          </a:p>
          <a:p>
            <a:pPr marL="285750" indent="-285750">
              <a:buFont typeface="Arial" panose="020B0604020202020204" pitchFamily="34" charset="0"/>
              <a:buChar char="•"/>
            </a:pPr>
            <a:endParaRPr lang="en-US" sz="3200" dirty="0"/>
          </a:p>
        </p:txBody>
      </p:sp>
      <p:sp>
        <p:nvSpPr>
          <p:cNvPr id="6" name="TextBox 5"/>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pic>
        <p:nvPicPr>
          <p:cNvPr id="7" name="Picture 6"/>
          <p:cNvPicPr>
            <a:picLocks noChangeAspect="1"/>
          </p:cNvPicPr>
          <p:nvPr/>
        </p:nvPicPr>
        <p:blipFill rotWithShape="1">
          <a:blip r:embed="rId3"/>
          <a:srcRect t="2771"/>
          <a:stretch/>
        </p:blipFill>
        <p:spPr>
          <a:xfrm>
            <a:off x="3589652" y="0"/>
            <a:ext cx="8602348" cy="3948184"/>
          </a:xfrm>
          <a:prstGeom prst="rect">
            <a:avLst/>
          </a:prstGeom>
        </p:spPr>
      </p:pic>
    </p:spTree>
    <p:extLst>
      <p:ext uri="{BB962C8B-B14F-4D97-AF65-F5344CB8AC3E}">
        <p14:creationId xmlns:p14="http://schemas.microsoft.com/office/powerpoint/2010/main" val="2052902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5322" r="30977" b="17754"/>
          <a:stretch/>
        </p:blipFill>
        <p:spPr>
          <a:xfrm>
            <a:off x="6705600" y="0"/>
            <a:ext cx="5486400" cy="6858000"/>
          </a:xfrm>
          <a:prstGeom prst="rect">
            <a:avLst/>
          </a:prstGeom>
        </p:spPr>
      </p:pic>
      <p:sp>
        <p:nvSpPr>
          <p:cNvPr id="6" name="TextBox 5"/>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7" name="TextBox 6"/>
          <p:cNvSpPr txBox="1"/>
          <p:nvPr/>
        </p:nvSpPr>
        <p:spPr>
          <a:xfrm>
            <a:off x="223929" y="982176"/>
            <a:ext cx="6718522" cy="5509200"/>
          </a:xfrm>
          <a:prstGeom prst="rect">
            <a:avLst/>
          </a:prstGeom>
          <a:noFill/>
        </p:spPr>
        <p:txBody>
          <a:bodyPr wrap="square" rtlCol="0">
            <a:spAutoFit/>
          </a:bodyPr>
          <a:lstStyle/>
          <a:p>
            <a:r>
              <a:rPr lang="en-US" sz="2400" i="1" dirty="0"/>
              <a:t>The church knows from experience that evangelism works best when there is a foundation built on relationships. </a:t>
            </a:r>
            <a:br>
              <a:rPr lang="en-US" sz="3200" dirty="0"/>
            </a:br>
            <a:endParaRPr lang="en-US" sz="3200" b="1" dirty="0"/>
          </a:p>
          <a:p>
            <a:r>
              <a:rPr lang="en-US" sz="3200" b="1" dirty="0"/>
              <a:t>Event Summary:</a:t>
            </a:r>
          </a:p>
          <a:p>
            <a:pPr marL="285750" indent="-285750">
              <a:buFont typeface="Arial" panose="020B0604020202020204" pitchFamily="34" charset="0"/>
              <a:buChar char="•"/>
            </a:pPr>
            <a:r>
              <a:rPr lang="en-US" sz="2400" dirty="0"/>
              <a:t>Free, multi-week prophecy series</a:t>
            </a:r>
          </a:p>
          <a:p>
            <a:pPr marL="285750" indent="-285750">
              <a:buFont typeface="Arial" panose="020B0604020202020204" pitchFamily="34" charset="0"/>
              <a:buChar char="•"/>
            </a:pPr>
            <a:r>
              <a:rPr lang="en-US" sz="2400" dirty="0"/>
              <a:t>Hosted in 33 churches</a:t>
            </a:r>
          </a:p>
          <a:p>
            <a:pPr marL="285750" indent="-285750">
              <a:buFont typeface="Arial" panose="020B0604020202020204" pitchFamily="34" charset="0"/>
              <a:buChar char="•"/>
            </a:pPr>
            <a:r>
              <a:rPr lang="en-US" sz="2400" dirty="0"/>
              <a:t>Registered online or in person</a:t>
            </a:r>
          </a:p>
          <a:p>
            <a:pPr marL="285750" indent="-285750">
              <a:buFont typeface="Arial" panose="020B0604020202020204" pitchFamily="34" charset="0"/>
              <a:buChar char="•"/>
            </a:pPr>
            <a:r>
              <a:rPr lang="en-US" sz="2400" dirty="0"/>
              <a:t>Started a dedicated Facebook page</a:t>
            </a:r>
            <a:br>
              <a:rPr lang="en-US" sz="2400" dirty="0"/>
            </a:br>
            <a:r>
              <a:rPr lang="en-US" sz="2400" dirty="0"/>
              <a:t>       - 2,127 followers as of 01.19.17</a:t>
            </a:r>
          </a:p>
          <a:p>
            <a:r>
              <a:rPr lang="en-US" sz="2400" dirty="0"/>
              <a:t>           - 70% women; predominately mobile devices</a:t>
            </a:r>
          </a:p>
          <a:p>
            <a:pPr marL="285750" indent="-285750">
              <a:buFont typeface="Arial" panose="020B0604020202020204" pitchFamily="34" charset="0"/>
              <a:buChar char="•"/>
            </a:pPr>
            <a:r>
              <a:rPr lang="en-US" sz="2400" dirty="0"/>
              <a:t>Placed paid ads promoting the event</a:t>
            </a:r>
          </a:p>
          <a:p>
            <a:pPr marL="285750" indent="-285750">
              <a:buFont typeface="Arial" panose="020B0604020202020204" pitchFamily="34" charset="0"/>
              <a:buChar char="•"/>
            </a:pPr>
            <a:r>
              <a:rPr lang="en-US" sz="2400" dirty="0"/>
              <a:t>Select sessions live-streamed</a:t>
            </a:r>
          </a:p>
          <a:p>
            <a:pPr marL="285750" indent="-285750">
              <a:buFont typeface="Arial" panose="020B0604020202020204" pitchFamily="34" charset="0"/>
              <a:buChar char="•"/>
            </a:pPr>
            <a:r>
              <a:rPr lang="en-US" sz="2400" dirty="0"/>
              <a:t>Follow-up strategy via the local church</a:t>
            </a:r>
            <a:endParaRPr lang="en-US" sz="2800" dirty="0"/>
          </a:p>
        </p:txBody>
      </p:sp>
    </p:spTree>
    <p:extLst>
      <p:ext uri="{BB962C8B-B14F-4D97-AF65-F5344CB8AC3E}">
        <p14:creationId xmlns:p14="http://schemas.microsoft.com/office/powerpoint/2010/main" val="12853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2"/>
                                        </p:tgtEl>
                                      </p:cBhvr>
                                    </p:animEffect>
                                    <p:set>
                                      <p:cBhvr>
                                        <p:cTn id="7"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57" y="1077478"/>
            <a:ext cx="6393165" cy="5386090"/>
          </a:xfrm>
          <a:prstGeom prst="rect">
            <a:avLst/>
          </a:prstGeom>
          <a:noFill/>
        </p:spPr>
        <p:txBody>
          <a:bodyPr wrap="square" rtlCol="0">
            <a:spAutoFit/>
          </a:bodyPr>
          <a:lstStyle/>
          <a:p>
            <a:r>
              <a:rPr lang="en-US" sz="3200" b="1" dirty="0"/>
              <a:t>Campaign Strategy</a:t>
            </a:r>
          </a:p>
          <a:p>
            <a:pPr marL="285750" indent="-285750">
              <a:buFont typeface="Arial" panose="020B0604020202020204" pitchFamily="34" charset="0"/>
              <a:buChar char="•"/>
            </a:pPr>
            <a:r>
              <a:rPr lang="en-US" sz="2400" dirty="0"/>
              <a:t>Launched a 4 week awareness campaign </a:t>
            </a:r>
          </a:p>
          <a:p>
            <a:pPr marL="285750" indent="-285750">
              <a:buFont typeface="Arial" panose="020B0604020202020204" pitchFamily="34" charset="0"/>
              <a:buChar char="•"/>
            </a:pPr>
            <a:r>
              <a:rPr lang="en-US" sz="2400" dirty="0"/>
              <a:t>After the start of the event, continued with an engagement campaign</a:t>
            </a:r>
          </a:p>
          <a:p>
            <a:pPr marL="285750" indent="-285750">
              <a:buFont typeface="Arial" panose="020B0604020202020204" pitchFamily="34" charset="0"/>
              <a:buChar char="•"/>
            </a:pPr>
            <a:r>
              <a:rPr lang="en-US" sz="2400" dirty="0"/>
              <a:t>Promoted mostly through Facebook </a:t>
            </a:r>
          </a:p>
          <a:p>
            <a:pPr marL="742950" lvl="1" indent="-285750">
              <a:buFont typeface="Arial" panose="020B0604020202020204" pitchFamily="34" charset="0"/>
              <a:buChar char="•"/>
            </a:pPr>
            <a:r>
              <a:rPr lang="en-US" sz="2400" dirty="0"/>
              <a:t>Churches also promoted via email, bulletins, flyers, and signs</a:t>
            </a:r>
          </a:p>
          <a:p>
            <a:pPr marL="285750" indent="-285750">
              <a:buFont typeface="Arial" panose="020B0604020202020204" pitchFamily="34" charset="0"/>
              <a:buChar char="•"/>
            </a:pPr>
            <a:r>
              <a:rPr lang="en-US" sz="2400" dirty="0"/>
              <a:t>Posted one video</a:t>
            </a:r>
          </a:p>
          <a:p>
            <a:pPr marL="285750" indent="-285750">
              <a:buFont typeface="Arial" panose="020B0604020202020204" pitchFamily="34" charset="0"/>
              <a:buChar char="•"/>
            </a:pPr>
            <a:r>
              <a:rPr lang="en-US" sz="2400" dirty="0"/>
              <a:t>Live-streamed three sessions from page, and shared live-stream links from host church pages</a:t>
            </a:r>
          </a:p>
          <a:p>
            <a:pPr marL="285750" indent="-285750">
              <a:buFont typeface="Arial" panose="020B0604020202020204" pitchFamily="34" charset="0"/>
              <a:buChar char="•"/>
            </a:pPr>
            <a:r>
              <a:rPr lang="en-US" sz="2400" dirty="0"/>
              <a:t>Boosted select posts and ran targeted ads</a:t>
            </a:r>
          </a:p>
          <a:p>
            <a:pPr marL="285750" indent="-285750">
              <a:buFont typeface="Arial" panose="020B0604020202020204" pitchFamily="34" charset="0"/>
              <a:buChar char="•"/>
            </a:pPr>
            <a:r>
              <a:rPr lang="en-US" sz="2400" dirty="0"/>
              <a:t>Campaign was shaped by conclusions drawn from data science analysis of the Facebook  data output for reach and engagement</a:t>
            </a:r>
          </a:p>
        </p:txBody>
      </p:sp>
      <p:sp>
        <p:nvSpPr>
          <p:cNvPr id="3" name="TextBox 2"/>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pic>
        <p:nvPicPr>
          <p:cNvPr id="4" name="Picture 3"/>
          <p:cNvPicPr>
            <a:picLocks noChangeAspect="1"/>
          </p:cNvPicPr>
          <p:nvPr/>
        </p:nvPicPr>
        <p:blipFill>
          <a:blip r:embed="rId3"/>
          <a:stretch>
            <a:fillRect/>
          </a:stretch>
        </p:blipFill>
        <p:spPr>
          <a:xfrm>
            <a:off x="6557453" y="1077478"/>
            <a:ext cx="5634547" cy="4723429"/>
          </a:xfrm>
          <a:prstGeom prst="rect">
            <a:avLst/>
          </a:prstGeom>
        </p:spPr>
      </p:pic>
    </p:spTree>
    <p:extLst>
      <p:ext uri="{BB962C8B-B14F-4D97-AF65-F5344CB8AC3E}">
        <p14:creationId xmlns:p14="http://schemas.microsoft.com/office/powerpoint/2010/main" val="274367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3" name="TextBox 2"/>
          <p:cNvSpPr txBox="1"/>
          <p:nvPr/>
        </p:nvSpPr>
        <p:spPr>
          <a:xfrm>
            <a:off x="211482" y="1071990"/>
            <a:ext cx="6305202" cy="3908762"/>
          </a:xfrm>
          <a:prstGeom prst="rect">
            <a:avLst/>
          </a:prstGeom>
          <a:noFill/>
        </p:spPr>
        <p:txBody>
          <a:bodyPr wrap="square" rtlCol="0">
            <a:spAutoFit/>
          </a:bodyPr>
          <a:lstStyle/>
          <a:p>
            <a:r>
              <a:rPr lang="en-US" sz="3200" b="1" dirty="0"/>
              <a:t>Video Performance</a:t>
            </a:r>
          </a:p>
          <a:p>
            <a:pPr marL="285750" indent="-285750">
              <a:buFont typeface="Arial" panose="020B0604020202020204" pitchFamily="34" charset="0"/>
              <a:buChar char="•"/>
            </a:pPr>
            <a:r>
              <a:rPr lang="en-US" sz="2400" dirty="0"/>
              <a:t>Total video views:  </a:t>
            </a:r>
            <a:r>
              <a:rPr lang="en-US" sz="2400" b="1" dirty="0"/>
              <a:t>12,389</a:t>
            </a:r>
          </a:p>
          <a:p>
            <a:pPr marL="285750" indent="-285750">
              <a:buFont typeface="Arial" panose="020B0604020202020204" pitchFamily="34" charset="0"/>
              <a:buChar char="•"/>
            </a:pPr>
            <a:r>
              <a:rPr lang="en-US" sz="2400" dirty="0"/>
              <a:t>Minutes viewed: </a:t>
            </a:r>
            <a:r>
              <a:rPr lang="en-US" sz="2400" b="1" dirty="0"/>
              <a:t>4,591 (76.5 hours/3.2 days)</a:t>
            </a:r>
          </a:p>
          <a:p>
            <a:pPr marL="285750" indent="-285750">
              <a:buFont typeface="Arial" panose="020B0604020202020204" pitchFamily="34" charset="0"/>
              <a:buChar char="•"/>
            </a:pPr>
            <a:r>
              <a:rPr lang="en-US" sz="2400" dirty="0"/>
              <a:t>The live video performance was improving with time, it would have been great to live-stream more of the programs. </a:t>
            </a:r>
          </a:p>
          <a:p>
            <a:pPr marL="285750" indent="-285750">
              <a:buFont typeface="Arial" panose="020B0604020202020204" pitchFamily="34" charset="0"/>
              <a:buChar char="•"/>
            </a:pPr>
            <a:r>
              <a:rPr lang="en-US" sz="2400" dirty="0"/>
              <a:t>Whoever takes over the Facebook page next could live stream more sessions and build off of the current following for this series. </a:t>
            </a:r>
          </a:p>
          <a:p>
            <a:pPr marL="285750" indent="-285750">
              <a:buFont typeface="Arial" panose="020B0604020202020204" pitchFamily="34" charset="0"/>
              <a:buChar char="•"/>
            </a:pPr>
            <a:endParaRPr lang="en-US" sz="2400" dirty="0"/>
          </a:p>
        </p:txBody>
      </p:sp>
      <p:pic>
        <p:nvPicPr>
          <p:cNvPr id="4" name="Picture 3"/>
          <p:cNvPicPr>
            <a:picLocks noChangeAspect="1"/>
          </p:cNvPicPr>
          <p:nvPr/>
        </p:nvPicPr>
        <p:blipFill>
          <a:blip r:embed="rId3"/>
          <a:stretch>
            <a:fillRect/>
          </a:stretch>
        </p:blipFill>
        <p:spPr>
          <a:xfrm>
            <a:off x="8320991" y="0"/>
            <a:ext cx="3871009" cy="6858000"/>
          </a:xfrm>
          <a:prstGeom prst="rect">
            <a:avLst/>
          </a:prstGeom>
        </p:spPr>
      </p:pic>
      <p:pic>
        <p:nvPicPr>
          <p:cNvPr id="5" name="Picture 4"/>
          <p:cNvPicPr>
            <a:picLocks noChangeAspect="1"/>
          </p:cNvPicPr>
          <p:nvPr/>
        </p:nvPicPr>
        <p:blipFill>
          <a:blip r:embed="rId4"/>
          <a:stretch>
            <a:fillRect/>
          </a:stretch>
        </p:blipFill>
        <p:spPr>
          <a:xfrm>
            <a:off x="302860" y="4980752"/>
            <a:ext cx="6645416" cy="1707361"/>
          </a:xfrm>
          <a:prstGeom prst="rect">
            <a:avLst/>
          </a:prstGeom>
        </p:spPr>
      </p:pic>
    </p:spTree>
    <p:extLst>
      <p:ext uri="{BB962C8B-B14F-4D97-AF65-F5344CB8AC3E}">
        <p14:creationId xmlns:p14="http://schemas.microsoft.com/office/powerpoint/2010/main" val="417161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pic>
        <p:nvPicPr>
          <p:cNvPr id="3" name="Picture 2"/>
          <p:cNvPicPr>
            <a:picLocks noChangeAspect="1"/>
          </p:cNvPicPr>
          <p:nvPr/>
        </p:nvPicPr>
        <p:blipFill>
          <a:blip r:embed="rId3"/>
          <a:stretch>
            <a:fillRect/>
          </a:stretch>
        </p:blipFill>
        <p:spPr>
          <a:xfrm>
            <a:off x="6819900" y="0"/>
            <a:ext cx="5372100" cy="6829425"/>
          </a:xfrm>
          <a:prstGeom prst="rect">
            <a:avLst/>
          </a:prstGeom>
        </p:spPr>
      </p:pic>
      <p:sp>
        <p:nvSpPr>
          <p:cNvPr id="4" name="TextBox 3"/>
          <p:cNvSpPr txBox="1"/>
          <p:nvPr/>
        </p:nvSpPr>
        <p:spPr>
          <a:xfrm>
            <a:off x="188184" y="1642762"/>
            <a:ext cx="6934817" cy="3539430"/>
          </a:xfrm>
          <a:prstGeom prst="rect">
            <a:avLst/>
          </a:prstGeom>
          <a:noFill/>
        </p:spPr>
        <p:txBody>
          <a:bodyPr wrap="square" rtlCol="0">
            <a:spAutoFit/>
          </a:bodyPr>
          <a:lstStyle/>
          <a:p>
            <a:r>
              <a:rPr lang="en-US" sz="3200" b="1" dirty="0"/>
              <a:t>Partnership</a:t>
            </a:r>
          </a:p>
          <a:p>
            <a:pPr marL="285750" indent="-285750">
              <a:buFont typeface="Arial" panose="020B0604020202020204" pitchFamily="34" charset="0"/>
              <a:buChar char="•"/>
            </a:pPr>
            <a:r>
              <a:rPr lang="en-US" sz="2400" dirty="0"/>
              <a:t>The NAD digital strategist trained a staff member at the Chesapeake conference to implement the content, engagement, and live-stream strategy</a:t>
            </a:r>
          </a:p>
          <a:p>
            <a:pPr marL="285750" indent="-285750">
              <a:buFont typeface="Arial" panose="020B0604020202020204" pitchFamily="34" charset="0"/>
              <a:buChar char="•"/>
            </a:pPr>
            <a:r>
              <a:rPr lang="en-US" sz="2400" dirty="0"/>
              <a:t>Weekly check-ins and data evaluations</a:t>
            </a:r>
          </a:p>
          <a:p>
            <a:pPr marL="285750" indent="-285750">
              <a:buFont typeface="Arial" panose="020B0604020202020204" pitchFamily="34" charset="0"/>
              <a:buChar char="•"/>
            </a:pPr>
            <a:r>
              <a:rPr lang="en-US" sz="2400" dirty="0"/>
              <a:t>Goal was to empower the staff member to implement similar strategies in the future</a:t>
            </a:r>
          </a:p>
          <a:p>
            <a:pPr marL="285750" indent="-285750">
              <a:buFont typeface="Arial" panose="020B0604020202020204" pitchFamily="34" charset="0"/>
              <a:buChar char="•"/>
            </a:pPr>
            <a:r>
              <a:rPr lang="en-US" sz="2400" dirty="0"/>
              <a:t>Paid ads were predominately ran by the NAD digital strategist. </a:t>
            </a:r>
          </a:p>
        </p:txBody>
      </p:sp>
    </p:spTree>
    <p:extLst>
      <p:ext uri="{BB962C8B-B14F-4D97-AF65-F5344CB8AC3E}">
        <p14:creationId xmlns:p14="http://schemas.microsoft.com/office/powerpoint/2010/main" val="33949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67" y="52418"/>
            <a:ext cx="1790298" cy="584775"/>
          </a:xfrm>
          <a:prstGeom prst="rect">
            <a:avLst/>
          </a:prstGeom>
          <a:noFill/>
        </p:spPr>
        <p:txBody>
          <a:bodyPr wrap="none" rtlCol="0">
            <a:spAutoFit/>
          </a:bodyPr>
          <a:lstStyle/>
          <a:p>
            <a:r>
              <a:rPr lang="en-US" sz="3200" dirty="0">
                <a:solidFill>
                  <a:schemeClr val="accent1"/>
                </a:solidFill>
              </a:rPr>
              <a:t>#</a:t>
            </a:r>
            <a:r>
              <a:rPr lang="en-US" sz="3200" dirty="0" err="1">
                <a:solidFill>
                  <a:schemeClr val="accent1"/>
                </a:solidFill>
              </a:rPr>
              <a:t>RSpeace</a:t>
            </a:r>
            <a:endParaRPr lang="en-US" sz="3200" dirty="0">
              <a:solidFill>
                <a:schemeClr val="accent1"/>
              </a:solidFill>
            </a:endParaRPr>
          </a:p>
        </p:txBody>
      </p:sp>
      <p:sp>
        <p:nvSpPr>
          <p:cNvPr id="4" name="TextBox 3"/>
          <p:cNvSpPr txBox="1"/>
          <p:nvPr/>
        </p:nvSpPr>
        <p:spPr>
          <a:xfrm>
            <a:off x="141591" y="1613641"/>
            <a:ext cx="7033828" cy="4647426"/>
          </a:xfrm>
          <a:prstGeom prst="rect">
            <a:avLst/>
          </a:prstGeom>
          <a:noFill/>
        </p:spPr>
        <p:txBody>
          <a:bodyPr wrap="square" rtlCol="0">
            <a:spAutoFit/>
          </a:bodyPr>
          <a:lstStyle/>
          <a:p>
            <a:r>
              <a:rPr lang="en-US" sz="3200" b="1" dirty="0"/>
              <a:t>Two Target Groups for Paid Ads:</a:t>
            </a:r>
          </a:p>
          <a:p>
            <a:pPr marL="285750" indent="-285750">
              <a:buFont typeface="Arial" panose="020B0604020202020204" pitchFamily="34" charset="0"/>
              <a:buChar char="•"/>
            </a:pPr>
            <a:r>
              <a:rPr lang="en-US" sz="2400" b="1" dirty="0"/>
              <a:t>Group 1: </a:t>
            </a:r>
            <a:r>
              <a:rPr lang="en-US" sz="2400" dirty="0"/>
              <a:t>Local Adventists in the community, with </a:t>
            </a:r>
          </a:p>
          <a:p>
            <a:r>
              <a:rPr lang="en-US" sz="2400" dirty="0"/>
              <a:t>    the hopes that they would spread the word. </a:t>
            </a:r>
          </a:p>
          <a:p>
            <a:pPr marL="285750" indent="-285750">
              <a:buFont typeface="Arial" panose="020B0604020202020204" pitchFamily="34" charset="0"/>
              <a:buChar char="•"/>
            </a:pPr>
            <a:r>
              <a:rPr lang="en-US" sz="2400" b="1" dirty="0"/>
              <a:t>Group 2: </a:t>
            </a:r>
            <a:r>
              <a:rPr lang="en-US" sz="2400" dirty="0"/>
              <a:t>Locals interested in: Bible, Bible prophecy, Christianity, Prophecy, Spirituality, and religion. We excluded SDAs from this target group. </a:t>
            </a:r>
          </a:p>
          <a:p>
            <a:endParaRPr lang="en-US" sz="2400" dirty="0"/>
          </a:p>
          <a:p>
            <a:r>
              <a:rPr lang="en-US" sz="2400" i="1" dirty="0"/>
              <a:t>We did not target atheists or other groups that may require special messaging due to limited budget. </a:t>
            </a:r>
            <a:r>
              <a:rPr lang="en-US" sz="2400" dirty="0"/>
              <a:t>We targeted the ‘low hanging fruit,’ and our own people with the goal of empowering them to act as social media ambassadors for the series. </a:t>
            </a:r>
          </a:p>
        </p:txBody>
      </p:sp>
      <p:pic>
        <p:nvPicPr>
          <p:cNvPr id="5" name="Picture 4"/>
          <p:cNvPicPr>
            <a:picLocks noChangeAspect="1"/>
          </p:cNvPicPr>
          <p:nvPr/>
        </p:nvPicPr>
        <p:blipFill rotWithShape="1">
          <a:blip r:embed="rId3"/>
          <a:srcRect t="1104"/>
          <a:stretch/>
        </p:blipFill>
        <p:spPr>
          <a:xfrm>
            <a:off x="6987677" y="0"/>
            <a:ext cx="5204323" cy="5215574"/>
          </a:xfrm>
          <a:prstGeom prst="rect">
            <a:avLst/>
          </a:prstGeom>
        </p:spPr>
      </p:pic>
    </p:spTree>
    <p:extLst>
      <p:ext uri="{BB962C8B-B14F-4D97-AF65-F5344CB8AC3E}">
        <p14:creationId xmlns:p14="http://schemas.microsoft.com/office/powerpoint/2010/main" val="2109172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3495</TotalTime>
  <Words>2236</Words>
  <Application>Microsoft Office PowerPoint</Application>
  <PresentationFormat>Widescreen</PresentationFormat>
  <Paragraphs>227</Paragraphs>
  <Slides>31</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MS PGothic</vt:lpstr>
      <vt:lpstr>Arial</vt:lpstr>
      <vt:lpstr>Calibri</vt:lpstr>
      <vt:lpstr>Calibri Light</vt:lpstr>
      <vt:lpstr>Helvetica Neue</vt:lpstr>
      <vt:lpstr>Office Theme</vt:lpstr>
      <vt:lpstr>PowerPoint Presentation</vt:lpstr>
      <vt:lpstr>PowerPoint Presentation</vt:lpstr>
      <vt:lpstr>Creating Social Media Ambassadors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Evaluating Impact Part 1</vt:lpstr>
      <vt:lpstr>Evaluating Impact Part 2 – Positive Response</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101</dc:title>
  <dc:creator>Jamie Jean Schneider</dc:creator>
  <cp:lastModifiedBy>Jamie Jean Schneider</cp:lastModifiedBy>
  <cp:revision>327</cp:revision>
  <dcterms:created xsi:type="dcterms:W3CDTF">2016-09-01T14:27:30Z</dcterms:created>
  <dcterms:modified xsi:type="dcterms:W3CDTF">2017-01-23T16:35:27Z</dcterms:modified>
</cp:coreProperties>
</file>