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17.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18" r:id="rId3"/>
    <p:sldId id="324" r:id="rId4"/>
    <p:sldId id="270" r:id="rId5"/>
    <p:sldId id="319" r:id="rId6"/>
    <p:sldId id="321" r:id="rId7"/>
    <p:sldId id="320" r:id="rId8"/>
    <p:sldId id="330" r:id="rId9"/>
    <p:sldId id="325" r:id="rId10"/>
    <p:sldId id="322" r:id="rId11"/>
    <p:sldId id="326" r:id="rId12"/>
    <p:sldId id="329" r:id="rId13"/>
    <p:sldId id="331" r:id="rId14"/>
    <p:sldId id="336" r:id="rId15"/>
    <p:sldId id="332" r:id="rId16"/>
    <p:sldId id="327" r:id="rId17"/>
    <p:sldId id="333" r:id="rId18"/>
    <p:sldId id="328" r:id="rId19"/>
    <p:sldId id="334" r:id="rId20"/>
    <p:sldId id="346" r:id="rId21"/>
    <p:sldId id="335" r:id="rId22"/>
    <p:sldId id="339" r:id="rId23"/>
    <p:sldId id="340" r:id="rId24"/>
    <p:sldId id="338" r:id="rId25"/>
    <p:sldId id="342" r:id="rId26"/>
    <p:sldId id="345" r:id="rId27"/>
    <p:sldId id="357" r:id="rId28"/>
    <p:sldId id="347" r:id="rId29"/>
    <p:sldId id="349" r:id="rId30"/>
    <p:sldId id="350" r:id="rId31"/>
    <p:sldId id="351" r:id="rId32"/>
    <p:sldId id="352" r:id="rId33"/>
    <p:sldId id="353" r:id="rId34"/>
    <p:sldId id="354" r:id="rId35"/>
    <p:sldId id="355" r:id="rId36"/>
    <p:sldId id="356" r:id="rId37"/>
    <p:sldId id="343" r:id="rId38"/>
    <p:sldId id="344" r:id="rId39"/>
    <p:sldId id="337" r:id="rId40"/>
    <p:sldId id="314" r:id="rId41"/>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eorgia Standish" initials="GS [7]" lastIdx="1" clrIdx="6">
    <p:extLst/>
  </p:cmAuthor>
  <p:cmAuthor id="1" name="Georgia Standish" initials="GS" lastIdx="36" clrIdx="0">
    <p:extLst/>
  </p:cmAuthor>
  <p:cmAuthor id="8" name="Georgia Standish" initials="GS [8]" lastIdx="1" clrIdx="7">
    <p:extLst/>
  </p:cmAuthor>
  <p:cmAuthor id="2" name="Georgia Standish" initials="GS [2]" lastIdx="1" clrIdx="1">
    <p:extLst/>
  </p:cmAuthor>
  <p:cmAuthor id="3" name="Georgia Standish" initials="GS [3]" lastIdx="1" clrIdx="2">
    <p:extLst/>
  </p:cmAuthor>
  <p:cmAuthor id="4" name="Georgia Standish" initials="GS [4]" lastIdx="1" clrIdx="3">
    <p:extLst/>
  </p:cmAuthor>
  <p:cmAuthor id="5" name="Georgia Standish" initials="GS [5]" lastIdx="1" clrIdx="4">
    <p:extLst/>
  </p:cmAuthor>
  <p:cmAuthor id="6" name="Georgia Standish" initials="GS [6]"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a:srgbClr val="8D8E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8" autoAdjust="0"/>
    <p:restoredTop sz="88627" autoAdjust="0"/>
  </p:normalViewPr>
  <p:slideViewPr>
    <p:cSldViewPr>
      <p:cViewPr varScale="1">
        <p:scale>
          <a:sx n="107" d="100"/>
          <a:sy n="107" d="100"/>
        </p:scale>
        <p:origin x="344" y="6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B11F8A43-33AD-4197-8C14-B490771B4218}" type="datetimeFigureOut">
              <a:rPr lang="en-US" smtClean="0"/>
              <a:t>5/30/2018</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14C0B7F3-6E39-45DF-A9AC-7061A0E4F089}" type="slidenum">
              <a:rPr lang="en-US" smtClean="0"/>
              <a:t>‹#›</a:t>
            </a:fld>
            <a:endParaRPr lang="en-US"/>
          </a:p>
        </p:txBody>
      </p:sp>
    </p:spTree>
    <p:extLst>
      <p:ext uri="{BB962C8B-B14F-4D97-AF65-F5344CB8AC3E}">
        <p14:creationId xmlns:p14="http://schemas.microsoft.com/office/powerpoint/2010/main" val="3288012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sdadata.org/blog/tips-for-your-member-care-strategy"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because you know how to use social media platforms for personal sharing, this does not mean you know how to write for social media to achieve a goal. This session is designed to give you a framework and pointers for successfully sharing content that results in engagements and people taking action. </a:t>
            </a:r>
          </a:p>
        </p:txBody>
      </p:sp>
      <p:sp>
        <p:nvSpPr>
          <p:cNvPr id="4" name="Slide Number Placeholder 3"/>
          <p:cNvSpPr>
            <a:spLocks noGrp="1"/>
          </p:cNvSpPr>
          <p:nvPr>
            <p:ph type="sldNum" sz="quarter" idx="10"/>
          </p:nvPr>
        </p:nvSpPr>
        <p:spPr/>
        <p:txBody>
          <a:bodyPr/>
          <a:lstStyle/>
          <a:p>
            <a:fld id="{14C0B7F3-6E39-45DF-A9AC-7061A0E4F089}" type="slidenum">
              <a:rPr lang="en-US" smtClean="0"/>
              <a:t>1</a:t>
            </a:fld>
            <a:endParaRPr lang="en-US"/>
          </a:p>
        </p:txBody>
      </p:sp>
    </p:spTree>
    <p:extLst>
      <p:ext uri="{BB962C8B-B14F-4D97-AF65-F5344CB8AC3E}">
        <p14:creationId xmlns:p14="http://schemas.microsoft.com/office/powerpoint/2010/main" val="3583538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no longer fit into neat categories, so we must connect with them on a deeper level. If you can, your audience will be loyal to your brand because you resonate with them at their core. </a:t>
            </a:r>
          </a:p>
        </p:txBody>
      </p:sp>
      <p:sp>
        <p:nvSpPr>
          <p:cNvPr id="4" name="Slide Number Placeholder 3"/>
          <p:cNvSpPr>
            <a:spLocks noGrp="1"/>
          </p:cNvSpPr>
          <p:nvPr>
            <p:ph type="sldNum" sz="quarter" idx="10"/>
          </p:nvPr>
        </p:nvSpPr>
        <p:spPr/>
        <p:txBody>
          <a:bodyPr/>
          <a:lstStyle/>
          <a:p>
            <a:fld id="{14C0B7F3-6E39-45DF-A9AC-7061A0E4F089}" type="slidenum">
              <a:rPr lang="en-US" smtClean="0"/>
              <a:t>10</a:t>
            </a:fld>
            <a:endParaRPr lang="en-US"/>
          </a:p>
        </p:txBody>
      </p:sp>
    </p:spTree>
    <p:extLst>
      <p:ext uri="{BB962C8B-B14F-4D97-AF65-F5344CB8AC3E}">
        <p14:creationId xmlns:p14="http://schemas.microsoft.com/office/powerpoint/2010/main" val="3228456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The best personas are often created by getting out there and talking to your audience, but </a:t>
            </a:r>
            <a:r>
              <a:rPr lang="en-US" b="0" baseline="0" dirty="0">
                <a:effectLst/>
              </a:rPr>
              <a:t>social media insights can also prove very useful</a:t>
            </a:r>
            <a:r>
              <a:rPr lang="en-US" b="0" dirty="0">
                <a:effectLst/>
              </a:rPr>
              <a:t>. Personas give a human face to a collection of information and data and they allow you to classify groups for different social media campaigns. </a:t>
            </a:r>
            <a:br>
              <a:rPr lang="en-US" b="0" dirty="0">
                <a:effectLst/>
              </a:rPr>
            </a:br>
            <a:endParaRPr lang="en-US" b="0" dirty="0">
              <a:effectLst/>
            </a:endParaRPr>
          </a:p>
          <a:p>
            <a:r>
              <a:rPr lang="en-US" b="0" dirty="0">
                <a:effectLst/>
              </a:rPr>
              <a:t>Armed with this knowledge, you may end up writing two posts on the same subject with a different angle for each target group if your campaign is geared towards multiple audiences. </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11</a:t>
            </a:fld>
            <a:endParaRPr lang="en-US"/>
          </a:p>
        </p:txBody>
      </p:sp>
    </p:spTree>
    <p:extLst>
      <p:ext uri="{BB962C8B-B14F-4D97-AF65-F5344CB8AC3E}">
        <p14:creationId xmlns:p14="http://schemas.microsoft.com/office/powerpoint/2010/main" val="3077420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 Credit: Faith Hoyt, developed for targeting young adults in the Pacific Union</a:t>
            </a:r>
          </a:p>
        </p:txBody>
      </p:sp>
      <p:sp>
        <p:nvSpPr>
          <p:cNvPr id="4" name="Slide Number Placeholder 3"/>
          <p:cNvSpPr>
            <a:spLocks noGrp="1"/>
          </p:cNvSpPr>
          <p:nvPr>
            <p:ph type="sldNum" sz="quarter" idx="10"/>
          </p:nvPr>
        </p:nvSpPr>
        <p:spPr/>
        <p:txBody>
          <a:bodyPr/>
          <a:lstStyle/>
          <a:p>
            <a:fld id="{14C0B7F3-6E39-45DF-A9AC-7061A0E4F089}" type="slidenum">
              <a:rPr lang="en-US" smtClean="0"/>
              <a:t>12</a:t>
            </a:fld>
            <a:endParaRPr lang="en-US"/>
          </a:p>
        </p:txBody>
      </p:sp>
    </p:spTree>
    <p:extLst>
      <p:ext uri="{BB962C8B-B14F-4D97-AF65-F5344CB8AC3E}">
        <p14:creationId xmlns:p14="http://schemas.microsoft.com/office/powerpoint/2010/main" val="875109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in order for this exercise to work, we do have to make some assumptions about our imaginary representative of our target audience. So does someone have an upcoming event or campaign that they think Vern would be interested in? </a:t>
            </a:r>
          </a:p>
        </p:txBody>
      </p:sp>
      <p:sp>
        <p:nvSpPr>
          <p:cNvPr id="4" name="Slide Number Placeholder 3"/>
          <p:cNvSpPr>
            <a:spLocks noGrp="1"/>
          </p:cNvSpPr>
          <p:nvPr>
            <p:ph type="sldNum" sz="quarter" idx="10"/>
          </p:nvPr>
        </p:nvSpPr>
        <p:spPr/>
        <p:txBody>
          <a:bodyPr/>
          <a:lstStyle/>
          <a:p>
            <a:fld id="{14C0B7F3-6E39-45DF-A9AC-7061A0E4F089}" type="slidenum">
              <a:rPr lang="en-US" smtClean="0"/>
              <a:t>13</a:t>
            </a:fld>
            <a:endParaRPr lang="en-US"/>
          </a:p>
        </p:txBody>
      </p:sp>
    </p:spTree>
    <p:extLst>
      <p:ext uri="{BB962C8B-B14F-4D97-AF65-F5344CB8AC3E}">
        <p14:creationId xmlns:p14="http://schemas.microsoft.com/office/powerpoint/2010/main" val="652888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14</a:t>
            </a:fld>
            <a:endParaRPr lang="en-US"/>
          </a:p>
        </p:txBody>
      </p:sp>
    </p:spTree>
    <p:extLst>
      <p:ext uri="{BB962C8B-B14F-4D97-AF65-F5344CB8AC3E}">
        <p14:creationId xmlns:p14="http://schemas.microsoft.com/office/powerpoint/2010/main" val="178948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understanding your audience takes a lot of effort. Constructing your posts is actually pretty straightforward and kind of formulaic. If you are familiar with the content, there are some basic principals to follow to maximize effectiveness across any channel. Even as the technology changes, these principles will largely stay the same. </a:t>
            </a:r>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15</a:t>
            </a:fld>
            <a:endParaRPr lang="en-US"/>
          </a:p>
        </p:txBody>
      </p:sp>
    </p:spTree>
    <p:extLst>
      <p:ext uri="{BB962C8B-B14F-4D97-AF65-F5344CB8AC3E}">
        <p14:creationId xmlns:p14="http://schemas.microsoft.com/office/powerpoint/2010/main" val="4079925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16</a:t>
            </a:fld>
            <a:endParaRPr lang="en-US"/>
          </a:p>
        </p:txBody>
      </p:sp>
    </p:spTree>
    <p:extLst>
      <p:ext uri="{BB962C8B-B14F-4D97-AF65-F5344CB8AC3E}">
        <p14:creationId xmlns:p14="http://schemas.microsoft.com/office/powerpoint/2010/main" val="1023904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Keep these guidelines in mind when choosing images for ads as well. </a:t>
            </a:r>
          </a:p>
          <a:p>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17</a:t>
            </a:fld>
            <a:endParaRPr lang="en-US"/>
          </a:p>
        </p:txBody>
      </p:sp>
    </p:spTree>
    <p:extLst>
      <p:ext uri="{BB962C8B-B14F-4D97-AF65-F5344CB8AC3E}">
        <p14:creationId xmlns:p14="http://schemas.microsoft.com/office/powerpoint/2010/main" val="1297935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18</a:t>
            </a:fld>
            <a:endParaRPr lang="en-US"/>
          </a:p>
        </p:txBody>
      </p:sp>
    </p:spTree>
    <p:extLst>
      <p:ext uri="{BB962C8B-B14F-4D97-AF65-F5344CB8AC3E}">
        <p14:creationId xmlns:p14="http://schemas.microsoft.com/office/powerpoint/2010/main" val="3176484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wouldn’t hard sell your friends at a get together on your business, but you might talk about your goals, ambitions, and share your general excitement about what you have planned</a:t>
            </a:r>
            <a:r>
              <a:rPr lang="en-US" sz="1200" baseline="0" dirty="0"/>
              <a:t> or why it’s important. The same is true for social media. Be authentic, transparent, and human. </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19</a:t>
            </a:fld>
            <a:endParaRPr lang="en-US"/>
          </a:p>
        </p:txBody>
      </p:sp>
    </p:spTree>
    <p:extLst>
      <p:ext uri="{BB962C8B-B14F-4D97-AF65-F5344CB8AC3E}">
        <p14:creationId xmlns:p14="http://schemas.microsoft.com/office/powerpoint/2010/main" val="1862458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to write for social</a:t>
            </a:r>
            <a:r>
              <a:rPr lang="en-US" baseline="0" dirty="0"/>
              <a:t> media platforms and your audiences is the key to effective communication. </a:t>
            </a:r>
            <a:r>
              <a:rPr lang="en-US" dirty="0"/>
              <a:t>It’s doesn’t matter if you know what you mean, put yourself in your audience’s</a:t>
            </a:r>
            <a:r>
              <a:rPr lang="en-US" baseline="0" dirty="0"/>
              <a:t> shoes, and speak to them accordingly. Speak to your audience, in a way and with the words that enable them to understand and connect with your message. REMEMBER EMPATHY FIRST. After all…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means when you communicate in the digital space, we must speak the language of the platform and understand the “cultural expectations” and “norms” prevalent in the space….whether that’s Snapchat, Facebook, or Reddit. This is why it’s vital that you learn to write for social media. But as you’ll see it’s not as easy as you might have assumed. There is so much more to consider. Language “our words” are just the tip of the iceberg. </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2</a:t>
            </a:fld>
            <a:endParaRPr lang="en-US"/>
          </a:p>
        </p:txBody>
      </p:sp>
    </p:spTree>
    <p:extLst>
      <p:ext uri="{BB962C8B-B14F-4D97-AF65-F5344CB8AC3E}">
        <p14:creationId xmlns:p14="http://schemas.microsoft.com/office/powerpoint/2010/main" val="1988670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Noto Sans"/>
                <a:cs typeface="Noto Sans"/>
              </a:rPr>
              <a:t>Storytelling is a powerful means of communication online because stories never tell us what to think, they give us something to think about. Stories don’t tell us what to feel, they cause us to feel. </a:t>
            </a:r>
            <a:endParaRPr lang="en-US" sz="1200" dirty="0">
              <a:latin typeface="Noto Sans"/>
              <a:cs typeface="No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Noto Sans"/>
                <a:cs typeface="Noto Sans"/>
              </a:rPr>
              <a:t>This is why they are effective in reaching people, and connecting with them. To share stories is human and approachable. </a:t>
            </a:r>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20</a:t>
            </a:fld>
            <a:endParaRPr lang="en-US"/>
          </a:p>
        </p:txBody>
      </p:sp>
    </p:spTree>
    <p:extLst>
      <p:ext uri="{BB962C8B-B14F-4D97-AF65-F5344CB8AC3E}">
        <p14:creationId xmlns:p14="http://schemas.microsoft.com/office/powerpoint/2010/main" val="465368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Storytelling connects people, and gets people engaged and interested. The reason why people love going to the movies and reading books is because we love to be engaged by stories.</a:t>
            </a:r>
            <a:br>
              <a:rPr lang="en-US" dirty="0"/>
            </a:br>
            <a:r>
              <a:rPr lang="en-US" dirty="0"/>
              <a:t>Social Media is people connecting with people to create a collective human story. Our job is to</a:t>
            </a:r>
            <a:r>
              <a:rPr lang="en-US" baseline="0" dirty="0"/>
              <a:t> frame that story within the context of our faith.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know that the two main areas of content people search for alone are religion &amp; pornography. We can provide people with the answers and connection they are looking for, if we’re strategic and intentional with what we write. </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21</a:t>
            </a:fld>
            <a:endParaRPr lang="en-US"/>
          </a:p>
        </p:txBody>
      </p:sp>
    </p:spTree>
    <p:extLst>
      <p:ext uri="{BB962C8B-B14F-4D97-AF65-F5344CB8AC3E}">
        <p14:creationId xmlns:p14="http://schemas.microsoft.com/office/powerpoint/2010/main" val="3242501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There is a great need for our message. Additionally, many people are hurting, entertaining suicidal thoughts, or feel there is no hope for their situation. They turn to the internet for companionship, understanding, information, anonymity, and more. It’s easier for them to pour their hearts out on Google than it is to come to a friend, neighbor, co-worker or family member. So this is where we as disciples need to cast our net. To do that, we need to use the kind of spiritual bait the fish are looking to feed on. </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22</a:t>
            </a:fld>
            <a:endParaRPr lang="en-US"/>
          </a:p>
        </p:txBody>
      </p:sp>
    </p:spTree>
    <p:extLst>
      <p:ext uri="{BB962C8B-B14F-4D97-AF65-F5344CB8AC3E}">
        <p14:creationId xmlns:p14="http://schemas.microsoft.com/office/powerpoint/2010/main" val="679695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Find content, write content, curate content related to top google searches. Frame your posts accordingly to pique curiosity, and answer people’s questions that meet their deepest longings.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You can get these predictions from any search engine, YouTube, and other social media trends. </a:t>
            </a:r>
            <a:endParaRPr lang="en-US" sz="1050" i="1"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23</a:t>
            </a:fld>
            <a:endParaRPr lang="en-US"/>
          </a:p>
        </p:txBody>
      </p:sp>
    </p:spTree>
    <p:extLst>
      <p:ext uri="{BB962C8B-B14F-4D97-AF65-F5344CB8AC3E}">
        <p14:creationId xmlns:p14="http://schemas.microsoft.com/office/powerpoint/2010/main" val="2165339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a:t>
            </a:r>
            <a:endParaRPr lang="en-US" dirty="0"/>
          </a:p>
          <a:p>
            <a:r>
              <a:rPr lang="en-US" dirty="0"/>
              <a:t>There is a reason God chose to speak to us through the written word. Words have power, and the Words you choose matter. </a:t>
            </a:r>
          </a:p>
          <a:p>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24</a:t>
            </a:fld>
            <a:endParaRPr lang="en-US"/>
          </a:p>
        </p:txBody>
      </p:sp>
    </p:spTree>
    <p:extLst>
      <p:ext uri="{BB962C8B-B14F-4D97-AF65-F5344CB8AC3E}">
        <p14:creationId xmlns:p14="http://schemas.microsoft.com/office/powerpoint/2010/main" val="4009347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have to expect that our audiences experience a daily overload of content consumption just like us. Why should they prioritize your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Your content has to be clicked on before it can have any kind of life-changing effect. To stand out, your headline has to communicate directly to the reader in a way that is relevant to their life, situation, or needs, “This will make your life easier” or “Here’s a way to do the thing you always do, better” or “Here’s some insight on that nagging question you have.” </a:t>
            </a:r>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25</a:t>
            </a:fld>
            <a:endParaRPr lang="en-US"/>
          </a:p>
        </p:txBody>
      </p:sp>
    </p:spTree>
    <p:extLst>
      <p:ext uri="{BB962C8B-B14F-4D97-AF65-F5344CB8AC3E}">
        <p14:creationId xmlns:p14="http://schemas.microsoft.com/office/powerpoint/2010/main" val="3403961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List posts perform well</a:t>
            </a:r>
            <a:br>
              <a:rPr lang="en-US" dirty="0"/>
            </a:br>
            <a:r>
              <a:rPr lang="en-US" sz="1200" b="0" i="0" kern="1200" dirty="0">
                <a:solidFill>
                  <a:schemeClr val="tx1"/>
                </a:solidFill>
                <a:effectLst/>
                <a:latin typeface="+mn-lt"/>
                <a:ea typeface="+mn-ea"/>
                <a:cs typeface="+mn-cs"/>
              </a:rPr>
              <a:t>This is a highly shareable form of headline for an article or video. This doesn’t seem to get old—people love that list posts are highly </a:t>
            </a:r>
            <a:r>
              <a:rPr lang="en-US" sz="1200" b="0" i="0" kern="1200" dirty="0" err="1">
                <a:solidFill>
                  <a:schemeClr val="tx1"/>
                </a:solidFill>
                <a:effectLst/>
                <a:latin typeface="+mn-lt"/>
                <a:ea typeface="+mn-ea"/>
                <a:cs typeface="+mn-cs"/>
              </a:rPr>
              <a:t>skimmable</a:t>
            </a:r>
            <a:r>
              <a:rPr lang="en-US" sz="1200" b="0" i="0" kern="1200" dirty="0">
                <a:solidFill>
                  <a:schemeClr val="tx1"/>
                </a:solidFill>
                <a:effectLst/>
                <a:latin typeface="+mn-lt"/>
                <a:ea typeface="+mn-ea"/>
                <a:cs typeface="+mn-cs"/>
              </a:rPr>
              <a:t> and offer clear takeaways. Again snackable content. </a:t>
            </a:r>
            <a:br>
              <a:rPr lang="en-US" dirty="0"/>
            </a:br>
            <a:br>
              <a:rPr lang="en-US" dirty="0"/>
            </a:br>
            <a:r>
              <a:rPr lang="en-US" sz="1200" b="1" i="0" kern="1200" dirty="0">
                <a:solidFill>
                  <a:schemeClr val="tx1"/>
                </a:solidFill>
                <a:effectLst/>
                <a:latin typeface="+mn-lt"/>
                <a:ea typeface="+mn-ea"/>
                <a:cs typeface="+mn-cs"/>
              </a:rPr>
              <a:t>Use “you” and “your” frequently</a:t>
            </a:r>
            <a:br>
              <a:rPr lang="en-US" dirty="0"/>
            </a:br>
            <a:r>
              <a:rPr lang="en-US" sz="1200" b="0" i="0" kern="1200" dirty="0">
                <a:solidFill>
                  <a:schemeClr val="tx1"/>
                </a:solidFill>
                <a:effectLst/>
                <a:latin typeface="+mn-lt"/>
                <a:ea typeface="+mn-ea"/>
                <a:cs typeface="+mn-cs"/>
              </a:rPr>
              <a:t>These words already tell readers’ brains that this is about them—which is who they’re consuming content for in the first place. </a:t>
            </a:r>
            <a:br>
              <a:rPr lang="en-US" dirty="0"/>
            </a:br>
            <a:br>
              <a:rPr lang="en-US" dirty="0"/>
            </a:br>
            <a:r>
              <a:rPr lang="en-US" sz="1200" b="1" i="0" kern="1200" dirty="0">
                <a:solidFill>
                  <a:schemeClr val="tx1"/>
                </a:solidFill>
                <a:effectLst/>
                <a:latin typeface="+mn-lt"/>
                <a:ea typeface="+mn-ea"/>
                <a:cs typeface="+mn-cs"/>
              </a:rPr>
              <a:t>Enable your readers to envision a better life</a:t>
            </a:r>
            <a:br>
              <a:rPr lang="en-US" dirty="0"/>
            </a:br>
            <a:r>
              <a:rPr lang="en-US" sz="1200" b="0" i="0" kern="1200" dirty="0">
                <a:solidFill>
                  <a:schemeClr val="tx1"/>
                </a:solidFill>
                <a:effectLst/>
                <a:latin typeface="+mn-lt"/>
                <a:ea typeface="+mn-ea"/>
                <a:cs typeface="+mn-cs"/>
              </a:rPr>
              <a:t>If readers believe they will learn how to do something amazing or have their mind blown, they will be more likely to stop and pay attention, as well as share. </a:t>
            </a:r>
            <a:br>
              <a:rPr lang="en-US" dirty="0"/>
            </a:br>
            <a:br>
              <a:rPr lang="en-US" dirty="0"/>
            </a:br>
            <a:r>
              <a:rPr lang="en-US" sz="1200" b="1" i="0" kern="1200" dirty="0">
                <a:solidFill>
                  <a:schemeClr val="tx1"/>
                </a:solidFill>
                <a:effectLst/>
                <a:latin typeface="+mn-lt"/>
                <a:ea typeface="+mn-ea"/>
                <a:cs typeface="+mn-cs"/>
              </a:rPr>
              <a:t>Slightly alter headlines for different channels</a:t>
            </a:r>
            <a:br>
              <a:rPr lang="en-US" dirty="0"/>
            </a:br>
            <a:br>
              <a:rPr lang="en-US" dirty="0"/>
            </a:br>
            <a:r>
              <a:rPr lang="en-US" sz="1200" b="1" i="0" kern="1200" dirty="0">
                <a:solidFill>
                  <a:schemeClr val="tx1"/>
                </a:solidFill>
                <a:effectLst/>
                <a:latin typeface="+mn-lt"/>
                <a:ea typeface="+mn-ea"/>
                <a:cs typeface="+mn-cs"/>
              </a:rPr>
              <a:t>Tug at emotions</a:t>
            </a:r>
            <a:br>
              <a:rPr lang="en-US" dirty="0"/>
            </a:br>
            <a:r>
              <a:rPr lang="en-US" sz="1200" b="0" i="0" kern="1200" dirty="0">
                <a:solidFill>
                  <a:schemeClr val="tx1"/>
                </a:solidFill>
                <a:effectLst/>
                <a:latin typeface="+mn-lt"/>
                <a:ea typeface="+mn-ea"/>
                <a:cs typeface="+mn-cs"/>
              </a:rPr>
              <a:t>Descriptively acknowledge what your audience is going through and how this piece of content addresses it. Ask questions, even venture assumptions, such as “Feeling stuck?” or “Life is tough.”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Stay real and conversational</a:t>
            </a:r>
          </a:p>
          <a:p>
            <a:r>
              <a:rPr lang="en-US" sz="1200" b="0" i="0" kern="1200" dirty="0">
                <a:solidFill>
                  <a:schemeClr val="tx1"/>
                </a:solidFill>
                <a:effectLst/>
                <a:latin typeface="+mn-lt"/>
                <a:ea typeface="+mn-ea"/>
                <a:cs typeface="+mn-cs"/>
              </a:rPr>
              <a:t>When in doubt, write as though you are writing to a friend. </a:t>
            </a:r>
          </a:p>
          <a:p>
            <a:br>
              <a:rPr lang="en-US" dirty="0"/>
            </a:br>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26</a:t>
            </a:fld>
            <a:endParaRPr lang="en-US"/>
          </a:p>
        </p:txBody>
      </p:sp>
    </p:spTree>
    <p:extLst>
      <p:ext uri="{BB962C8B-B14F-4D97-AF65-F5344CB8AC3E}">
        <p14:creationId xmlns:p14="http://schemas.microsoft.com/office/powerpoint/2010/main" val="212009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To improve the lives of others</a:t>
            </a:r>
            <a:r>
              <a:rPr lang="en-US" sz="1200" b="0" i="0" kern="1200" dirty="0">
                <a:solidFill>
                  <a:schemeClr val="tx1"/>
                </a:solidFill>
                <a:effectLst/>
                <a:latin typeface="+mn-lt"/>
                <a:ea typeface="+mn-ea"/>
                <a:cs typeface="+mn-cs"/>
              </a:rPr>
              <a:t>. Almost all participants (94 percent) said they share because they feel the content will improve the lives of their audience. As a marketer, it’s important to create helpful content that will do something to make your audience (and their audience’s) lives better.</a:t>
            </a:r>
          </a:p>
          <a:p>
            <a:r>
              <a:rPr lang="en-US" sz="1200" b="1" i="0" kern="1200" dirty="0">
                <a:solidFill>
                  <a:schemeClr val="tx1"/>
                </a:solidFill>
                <a:effectLst/>
                <a:latin typeface="+mn-lt"/>
                <a:ea typeface="+mn-ea"/>
                <a:cs typeface="+mn-cs"/>
              </a:rPr>
              <a:t>To define themselves. </a:t>
            </a:r>
            <a:r>
              <a:rPr lang="en-US" sz="1200" b="0" i="0" kern="1200" dirty="0">
                <a:solidFill>
                  <a:schemeClr val="tx1"/>
                </a:solidFill>
                <a:effectLst/>
                <a:latin typeface="+mn-lt"/>
                <a:ea typeface="+mn-ea"/>
                <a:cs typeface="+mn-cs"/>
              </a:rPr>
              <a:t>Two in three participants (68 percent) reported sharing content in order to create an “idealized online persona” of themselves. When you create content, consider whether it will be something that fits with your audience’s interests—and whether they will be proud to share it.</a:t>
            </a:r>
          </a:p>
          <a:p>
            <a:r>
              <a:rPr lang="en-US" sz="1200" b="1" i="0" kern="1200" dirty="0">
                <a:solidFill>
                  <a:schemeClr val="tx1"/>
                </a:solidFill>
                <a:effectLst/>
                <a:latin typeface="+mn-lt"/>
                <a:ea typeface="+mn-ea"/>
                <a:cs typeface="+mn-cs"/>
              </a:rPr>
              <a:t>To grow and nourish relationships. </a:t>
            </a:r>
            <a:r>
              <a:rPr lang="en-US" sz="1200" b="0" i="0" kern="1200" dirty="0">
                <a:solidFill>
                  <a:schemeClr val="tx1"/>
                </a:solidFill>
                <a:effectLst/>
                <a:latin typeface="+mn-lt"/>
                <a:ea typeface="+mn-ea"/>
                <a:cs typeface="+mn-cs"/>
              </a:rPr>
              <a:t>Four out of five participants said they share online content as a means of staying connected with others. Consider ways your content can be used to foster connections between others. Ask your audience to tag other users in the comments or encourage sharing with a compelling CTA (</a:t>
            </a:r>
            <a:r>
              <a:rPr lang="en-US" sz="1200" b="0" i="0" kern="1200" dirty="0" err="1">
                <a:solidFill>
                  <a:schemeClr val="tx1"/>
                </a:solidFill>
                <a:effectLst/>
                <a:latin typeface="+mn-lt"/>
                <a:ea typeface="+mn-ea"/>
                <a:cs typeface="+mn-cs"/>
              </a:rPr>
              <a:t>ie</a:t>
            </a:r>
            <a:r>
              <a:rPr lang="en-US" sz="1200" b="0" i="0" kern="1200" dirty="0">
                <a:solidFill>
                  <a:schemeClr val="tx1"/>
                </a:solidFill>
                <a:effectLst/>
                <a:latin typeface="+mn-lt"/>
                <a:ea typeface="+mn-ea"/>
                <a:cs typeface="+mn-cs"/>
              </a:rPr>
              <a:t>. “Share this recipe video with the best cook you know for a chance to win this new cook set!”)</a:t>
            </a:r>
          </a:p>
          <a:p>
            <a:r>
              <a:rPr lang="en-US" sz="1200" b="1" i="0" kern="1200" dirty="0">
                <a:solidFill>
                  <a:schemeClr val="tx1"/>
                </a:solidFill>
                <a:effectLst/>
                <a:latin typeface="+mn-lt"/>
                <a:ea typeface="+mn-ea"/>
                <a:cs typeface="+mn-cs"/>
              </a:rPr>
              <a:t>Self-fulfillment.</a:t>
            </a:r>
            <a:r>
              <a:rPr lang="en-US" sz="1200" b="0" i="0" kern="1200" dirty="0">
                <a:solidFill>
                  <a:schemeClr val="tx1"/>
                </a:solidFill>
                <a:effectLst/>
                <a:latin typeface="+mn-lt"/>
                <a:ea typeface="+mn-ea"/>
                <a:cs typeface="+mn-cs"/>
              </a:rPr>
              <a:t> Everyone likes getting positive feedback and feeling valuable. The study found that “consumers enjoy content more when they share it, and that they enjoy content more when it is shared with them.” Create informative content to help your audience achieve this feeling on the regular.</a:t>
            </a:r>
          </a:p>
          <a:p>
            <a:r>
              <a:rPr lang="en-US" sz="1200" b="1" i="0" kern="1200" dirty="0">
                <a:solidFill>
                  <a:schemeClr val="tx1"/>
                </a:solidFill>
                <a:effectLst/>
                <a:latin typeface="+mn-lt"/>
                <a:ea typeface="+mn-ea"/>
                <a:cs typeface="+mn-cs"/>
              </a:rPr>
              <a:t>To get the word out about causes they believe in. </a:t>
            </a:r>
            <a:r>
              <a:rPr lang="en-US" sz="1200" b="0" i="0" kern="1200" dirty="0">
                <a:solidFill>
                  <a:schemeClr val="tx1"/>
                </a:solidFill>
                <a:effectLst/>
                <a:latin typeface="+mn-lt"/>
                <a:ea typeface="+mn-ea"/>
                <a:cs typeface="+mn-cs"/>
              </a:rPr>
              <a:t>Four out of five (84 percent) participants say the “share information as a way to support causes or brands they care about.” Think about which causes your brand cares about and create content that supports these causes.</a:t>
            </a:r>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27</a:t>
            </a:fld>
            <a:endParaRPr lang="en-US"/>
          </a:p>
        </p:txBody>
      </p:sp>
    </p:spTree>
    <p:extLst>
      <p:ext uri="{BB962C8B-B14F-4D97-AF65-F5344CB8AC3E}">
        <p14:creationId xmlns:p14="http://schemas.microsoft.com/office/powerpoint/2010/main" val="146536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Fancy writing doesn’t work for social media. Simple, honest, and conversational does.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Do you see the overlaps?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oto Sans" panose="020B0502040504020204" pitchFamily="34" charset="0"/>
              </a:rPr>
              <a:t>Using You, Your, and “I” makes it seems like you’re speaking to them personally.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Noto Sans" panose="020B0502040504020204" pitchFamily="34" charset="0"/>
            </a:endParaRPr>
          </a:p>
          <a:p>
            <a:r>
              <a:rPr lang="en-US" sz="1200" b="0" i="0" kern="1200" dirty="0">
                <a:solidFill>
                  <a:schemeClr val="tx1"/>
                </a:solidFill>
                <a:effectLst/>
                <a:latin typeface="+mn-lt"/>
                <a:ea typeface="+mn-ea"/>
                <a:cs typeface="+mn-cs"/>
              </a:rPr>
              <a:t>Keep your sentences short. Break long sentences into several short ones. Long sentences will reduce readability.</a:t>
            </a:r>
          </a:p>
          <a:p>
            <a:r>
              <a:rPr lang="en-US" sz="1200" b="0" i="0" kern="1200" dirty="0">
                <a:solidFill>
                  <a:schemeClr val="tx1"/>
                </a:solidFill>
                <a:effectLst/>
                <a:latin typeface="+mn-lt"/>
                <a:ea typeface="+mn-ea"/>
                <a:cs typeface="+mn-cs"/>
              </a:rPr>
              <a:t>Use words with fewer syllables. Words with more syllables reduce readability.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28</a:t>
            </a:fld>
            <a:endParaRPr lang="en-US"/>
          </a:p>
        </p:txBody>
      </p:sp>
    </p:spTree>
    <p:extLst>
      <p:ext uri="{BB962C8B-B14F-4D97-AF65-F5344CB8AC3E}">
        <p14:creationId xmlns:p14="http://schemas.microsoft.com/office/powerpoint/2010/main" val="3817922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Pendulum</a:t>
            </a:r>
            <a:r>
              <a:rPr lang="en-US" sz="1200" b="0" i="0" kern="1200" dirty="0">
                <a:solidFill>
                  <a:schemeClr val="tx1"/>
                </a:solidFill>
                <a:effectLst/>
                <a:latin typeface="+mn-lt"/>
                <a:ea typeface="+mn-ea"/>
                <a:cs typeface="+mn-cs"/>
              </a:rPr>
              <a:t> provides an analysis of the current shifts in society and their impact on marketing, technology, and communication as well as insights into the drivers behind the collective shifts in society. To better understand how to communicate more effectively to our audiences and fulfill their needs, I recommend that you read this book or at least our blog post on this topic. </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C0B7F3-6E39-45DF-A9AC-7061A0E4F089}" type="slidenum">
              <a:rPr lang="en-US" smtClean="0"/>
              <a:t>29</a:t>
            </a:fld>
            <a:endParaRPr lang="en-US"/>
          </a:p>
        </p:txBody>
      </p:sp>
    </p:spTree>
    <p:extLst>
      <p:ext uri="{BB962C8B-B14F-4D97-AF65-F5344CB8AC3E}">
        <p14:creationId xmlns:p14="http://schemas.microsoft.com/office/powerpoint/2010/main" val="895525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 who your audience is before you write a single post</a:t>
            </a:r>
          </a:p>
        </p:txBody>
      </p:sp>
      <p:sp>
        <p:nvSpPr>
          <p:cNvPr id="4" name="Slide Number Placeholder 3"/>
          <p:cNvSpPr>
            <a:spLocks noGrp="1"/>
          </p:cNvSpPr>
          <p:nvPr>
            <p:ph type="sldNum" sz="quarter" idx="10"/>
          </p:nvPr>
        </p:nvSpPr>
        <p:spPr/>
        <p:txBody>
          <a:bodyPr/>
          <a:lstStyle/>
          <a:p>
            <a:fld id="{14C0B7F3-6E39-45DF-A9AC-7061A0E4F089}" type="slidenum">
              <a:rPr lang="en-US" smtClean="0"/>
              <a:t>3</a:t>
            </a:fld>
            <a:endParaRPr lang="en-US"/>
          </a:p>
        </p:txBody>
      </p:sp>
    </p:spTree>
    <p:extLst>
      <p:ext uri="{BB962C8B-B14F-4D97-AF65-F5344CB8AC3E}">
        <p14:creationId xmlns:p14="http://schemas.microsoft.com/office/powerpoint/2010/main" val="2410858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Pendulum</a:t>
            </a:r>
            <a:r>
              <a:rPr lang="en-US" sz="1200" b="0" i="0" kern="1200" dirty="0">
                <a:solidFill>
                  <a:schemeClr val="tx1"/>
                </a:solidFill>
                <a:effectLst/>
                <a:latin typeface="+mn-lt"/>
                <a:ea typeface="+mn-ea"/>
                <a:cs typeface="+mn-cs"/>
              </a:rPr>
              <a:t> takes Strauss and Howe’s four “generations” (Idealist, Reactive, Civic, Adaptive) and reduces it to two generations covering forty years that oscillate between the individuality, freedom, uniqueness, and potential of “</a:t>
            </a:r>
            <a:r>
              <a:rPr lang="en-US" sz="1200" b="1" i="0" kern="1200" dirty="0">
                <a:solidFill>
                  <a:schemeClr val="tx1"/>
                </a:solidFill>
                <a:effectLst/>
                <a:latin typeface="+mn-lt"/>
                <a:ea typeface="+mn-ea"/>
                <a:cs typeface="+mn-cs"/>
              </a:rPr>
              <a:t>Me</a:t>
            </a:r>
            <a:r>
              <a:rPr lang="en-US" sz="1200" b="0" i="0" kern="1200" dirty="0">
                <a:solidFill>
                  <a:schemeClr val="tx1"/>
                </a:solidFill>
                <a:effectLst/>
                <a:latin typeface="+mn-lt"/>
                <a:ea typeface="+mn-ea"/>
                <a:cs typeface="+mn-cs"/>
              </a:rPr>
              <a:t>” (peaked in 1983) to the collective </a:t>
            </a:r>
            <a:r>
              <a:rPr lang="en-US" sz="1200" b="1" i="0" kern="1200" dirty="0">
                <a:solidFill>
                  <a:schemeClr val="tx1"/>
                </a:solidFill>
                <a:effectLst/>
                <a:latin typeface="+mn-lt"/>
                <a:ea typeface="+mn-ea"/>
                <a:cs typeface="+mn-cs"/>
              </a:rPr>
              <a:t>“We”</a:t>
            </a:r>
            <a:r>
              <a:rPr lang="en-US" sz="1200" b="0" i="0" kern="1200" dirty="0">
                <a:solidFill>
                  <a:schemeClr val="tx1"/>
                </a:solidFill>
                <a:effectLst/>
                <a:latin typeface="+mn-lt"/>
                <a:ea typeface="+mn-ea"/>
                <a:cs typeface="+mn-cs"/>
              </a:rPr>
              <a:t> working together for the common good, fixing society’s greatest problems, and rejecting the pretense for authenticity and transparency. </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30</a:t>
            </a:fld>
            <a:endParaRPr lang="en-US"/>
          </a:p>
        </p:txBody>
      </p:sp>
    </p:spTree>
    <p:extLst>
      <p:ext uri="{BB962C8B-B14F-4D97-AF65-F5344CB8AC3E}">
        <p14:creationId xmlns:p14="http://schemas.microsoft.com/office/powerpoint/2010/main" val="464149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to maximize results, we should fish where there is the potential for the highest catch. </a:t>
            </a:r>
          </a:p>
        </p:txBody>
      </p:sp>
      <p:sp>
        <p:nvSpPr>
          <p:cNvPr id="4" name="Slide Number Placeholder 3"/>
          <p:cNvSpPr>
            <a:spLocks noGrp="1"/>
          </p:cNvSpPr>
          <p:nvPr>
            <p:ph type="sldNum" sz="quarter" idx="10"/>
          </p:nvPr>
        </p:nvSpPr>
        <p:spPr/>
        <p:txBody>
          <a:bodyPr/>
          <a:lstStyle/>
          <a:p>
            <a:fld id="{14C0B7F3-6E39-45DF-A9AC-7061A0E4F089}" type="slidenum">
              <a:rPr lang="en-US" smtClean="0"/>
              <a:t>31</a:t>
            </a:fld>
            <a:endParaRPr lang="en-US"/>
          </a:p>
        </p:txBody>
      </p:sp>
    </p:spTree>
    <p:extLst>
      <p:ext uri="{BB962C8B-B14F-4D97-AF65-F5344CB8AC3E}">
        <p14:creationId xmlns:p14="http://schemas.microsoft.com/office/powerpoint/2010/main" val="164592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determine how your mission and message fits or can be positioned into this paradigm.</a:t>
            </a:r>
            <a:endParaRPr lang="en-US" sz="1400"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32</a:t>
            </a:fld>
            <a:endParaRPr lang="en-US"/>
          </a:p>
        </p:txBody>
      </p:sp>
    </p:spTree>
    <p:extLst>
      <p:ext uri="{BB962C8B-B14F-4D97-AF65-F5344CB8AC3E}">
        <p14:creationId xmlns:p14="http://schemas.microsoft.com/office/powerpoint/2010/main" val="3381526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33</a:t>
            </a:fld>
            <a:endParaRPr lang="en-US"/>
          </a:p>
        </p:txBody>
      </p:sp>
    </p:spTree>
    <p:extLst>
      <p:ext uri="{BB962C8B-B14F-4D97-AF65-F5344CB8AC3E}">
        <p14:creationId xmlns:p14="http://schemas.microsoft.com/office/powerpoint/2010/main" val="389045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During this same period, the successful Army slogan “Be All You Can Be” (1980-2001) changed to “Army of One” (2001-2006) but didn’t perform well because it was “contrary to the idea of teamwork” said Frank </a:t>
            </a:r>
            <a:r>
              <a:rPr lang="en-US" sz="1200" b="0" i="0" kern="1200" dirty="0" err="1">
                <a:solidFill>
                  <a:schemeClr val="tx1"/>
                </a:solidFill>
                <a:effectLst/>
                <a:latin typeface="+mn-lt"/>
                <a:ea typeface="+mn-ea"/>
                <a:cs typeface="+mn-cs"/>
              </a:rPr>
              <a:t>Luntz</a:t>
            </a:r>
            <a:r>
              <a:rPr lang="en-US" sz="1200" b="0" i="0" kern="1200" dirty="0">
                <a:solidFill>
                  <a:schemeClr val="tx1"/>
                </a:solidFill>
                <a:effectLst/>
                <a:latin typeface="+mn-lt"/>
                <a:ea typeface="+mn-ea"/>
                <a:cs typeface="+mn-cs"/>
              </a:rPr>
              <a:t>, American political consultant, pollster, and public opinion guru (Ball). The current, more “WE” focused, slogan is “Army Strong.”</a:t>
            </a:r>
          </a:p>
        </p:txBody>
      </p:sp>
      <p:sp>
        <p:nvSpPr>
          <p:cNvPr id="4" name="Slide Number Placeholder 3"/>
          <p:cNvSpPr>
            <a:spLocks noGrp="1"/>
          </p:cNvSpPr>
          <p:nvPr>
            <p:ph type="sldNum" sz="quarter" idx="10"/>
          </p:nvPr>
        </p:nvSpPr>
        <p:spPr/>
        <p:txBody>
          <a:bodyPr/>
          <a:lstStyle/>
          <a:p>
            <a:fld id="{14C0B7F3-6E39-45DF-A9AC-7061A0E4F089}" type="slidenum">
              <a:rPr lang="en-US" smtClean="0"/>
              <a:t>34</a:t>
            </a:fld>
            <a:endParaRPr lang="en-US"/>
          </a:p>
        </p:txBody>
      </p:sp>
    </p:spTree>
    <p:extLst>
      <p:ext uri="{BB962C8B-B14F-4D97-AF65-F5344CB8AC3E}">
        <p14:creationId xmlns:p14="http://schemas.microsoft.com/office/powerpoint/2010/main" val="224040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Social media is a powerful tool for </a:t>
            </a:r>
            <a:r>
              <a:rPr lang="en-US" sz="1200" b="1" i="0" u="none" strike="noStrike" kern="1200" dirty="0">
                <a:solidFill>
                  <a:schemeClr val="tx1"/>
                </a:solidFill>
                <a:effectLst/>
                <a:latin typeface="+mn-lt"/>
                <a:ea typeface="+mn-ea"/>
                <a:cs typeface="+mn-cs"/>
                <a:hlinkClick r:id="rId3"/>
              </a:rPr>
              <a:t>member care and service</a:t>
            </a:r>
            <a:r>
              <a:rPr lang="en-US" sz="1200" b="0" i="0" kern="1200" dirty="0">
                <a:solidFill>
                  <a:schemeClr val="tx1"/>
                </a:solidFill>
                <a:effectLst/>
                <a:latin typeface="+mn-lt"/>
                <a:ea typeface="+mn-ea"/>
                <a:cs typeface="+mn-cs"/>
              </a:rPr>
              <a:t>. Never before has “truth in advertising” been so important. The younger generations are the most connected, more than any before them, and they naturally turn to social media to voice their displeasure with a brand or experience. “Your advertising [messaging] may fool one of us. But that one will tell the rest of us.” —Roy H. Williams.</a:t>
            </a:r>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35</a:t>
            </a:fld>
            <a:endParaRPr lang="en-US"/>
          </a:p>
        </p:txBody>
      </p:sp>
    </p:spTree>
    <p:extLst>
      <p:ext uri="{BB962C8B-B14F-4D97-AF65-F5344CB8AC3E}">
        <p14:creationId xmlns:p14="http://schemas.microsoft.com/office/powerpoint/2010/main" val="4262471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36</a:t>
            </a:fld>
            <a:endParaRPr lang="en-US"/>
          </a:p>
        </p:txBody>
      </p:sp>
    </p:spTree>
    <p:extLst>
      <p:ext uri="{BB962C8B-B14F-4D97-AF65-F5344CB8AC3E}">
        <p14:creationId xmlns:p14="http://schemas.microsoft.com/office/powerpoint/2010/main" val="295838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Reaching your target audiences in an deep and emotional way is a key to effective communication, marketing, and creating connection. The best headlines and teaser lines receive an EMV score of over 40.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C0B7F3-6E39-45DF-A9AC-7061A0E4F089}" type="slidenum">
              <a:rPr lang="en-US" smtClean="0"/>
              <a:t>37</a:t>
            </a:fld>
            <a:endParaRPr lang="en-US"/>
          </a:p>
        </p:txBody>
      </p:sp>
    </p:spTree>
    <p:extLst>
      <p:ext uri="{BB962C8B-B14F-4D97-AF65-F5344CB8AC3E}">
        <p14:creationId xmlns:p14="http://schemas.microsoft.com/office/powerpoint/2010/main" val="2086556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38</a:t>
            </a:fld>
            <a:endParaRPr lang="en-US"/>
          </a:p>
        </p:txBody>
      </p:sp>
    </p:spTree>
    <p:extLst>
      <p:ext uri="{BB962C8B-B14F-4D97-AF65-F5344CB8AC3E}">
        <p14:creationId xmlns:p14="http://schemas.microsoft.com/office/powerpoint/2010/main" val="1834867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When you initially revamp your social media</a:t>
            </a:r>
            <a:r>
              <a:rPr lang="en-US" dirty="0"/>
              <a:t>, the</a:t>
            </a:r>
            <a:r>
              <a:rPr lang="en-US" baseline="0" dirty="0"/>
              <a:t> changes in post engagement should show immediate and positive results. But over time things may plateau or even dip during the holidays. You’ll learn to see patterns over time, keep pressing forward, keep trying new things, adapt to your audience. Often times social media efforts fail because people give up too early. </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39</a:t>
            </a:fld>
            <a:endParaRPr lang="en-US"/>
          </a:p>
        </p:txBody>
      </p:sp>
    </p:spTree>
    <p:extLst>
      <p:ext uri="{BB962C8B-B14F-4D97-AF65-F5344CB8AC3E}">
        <p14:creationId xmlns:p14="http://schemas.microsoft.com/office/powerpoint/2010/main" val="3363845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Once you determine the high level characteristics of your target audience, then investigate your audience to determine their needs, interests, and perceptions. Conduct surveys and interviews when possible. To really make impact, go deeper when possible. Especially for developing future evangelist campaigns, understand their experiences and core values. Ask yourself: What motivates their 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 example: Teen boys of single mothers, living within 5 miles of a city church, looking for male leadership, POC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Other examples?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Examples of Core Values: Healthy eating, good parenting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Example of Needs: Comfort in Crisis, What happens when we die? Food insecurity  </a:t>
            </a:r>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4</a:t>
            </a:fld>
            <a:endParaRPr lang="en-US"/>
          </a:p>
        </p:txBody>
      </p:sp>
    </p:spTree>
    <p:extLst>
      <p:ext uri="{BB962C8B-B14F-4D97-AF65-F5344CB8AC3E}">
        <p14:creationId xmlns:p14="http://schemas.microsoft.com/office/powerpoint/2010/main" val="3760485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a:t>
            </a:r>
          </a:p>
        </p:txBody>
      </p:sp>
      <p:sp>
        <p:nvSpPr>
          <p:cNvPr id="4" name="Slide Number Placeholder 3"/>
          <p:cNvSpPr>
            <a:spLocks noGrp="1"/>
          </p:cNvSpPr>
          <p:nvPr>
            <p:ph type="sldNum" sz="quarter" idx="10"/>
          </p:nvPr>
        </p:nvSpPr>
        <p:spPr/>
        <p:txBody>
          <a:bodyPr/>
          <a:lstStyle/>
          <a:p>
            <a:fld id="{14C0B7F3-6E39-45DF-A9AC-7061A0E4F089}" type="slidenum">
              <a:rPr lang="en-US" smtClean="0"/>
              <a:t>40</a:t>
            </a:fld>
            <a:endParaRPr lang="en-US"/>
          </a:p>
        </p:txBody>
      </p:sp>
    </p:spTree>
    <p:extLst>
      <p:ext uri="{BB962C8B-B14F-4D97-AF65-F5344CB8AC3E}">
        <p14:creationId xmlns:p14="http://schemas.microsoft.com/office/powerpoint/2010/main" val="210776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concept of cultural empathy is well known in the physical mission field. Evangelism experts know that the best way to reach a community or people group, is to empower a member of that community. Or at the very least, speak the language of the people and show sensitivity and respect to their cultural paradigms. In other words, sincerely seek to understand them and reach them where they are in a way that is relevant. </a:t>
            </a:r>
          </a:p>
        </p:txBody>
      </p:sp>
      <p:sp>
        <p:nvSpPr>
          <p:cNvPr id="4" name="Slide Number Placeholder 3"/>
          <p:cNvSpPr>
            <a:spLocks noGrp="1"/>
          </p:cNvSpPr>
          <p:nvPr>
            <p:ph type="sldNum" sz="quarter" idx="10"/>
          </p:nvPr>
        </p:nvSpPr>
        <p:spPr/>
        <p:txBody>
          <a:bodyPr/>
          <a:lstStyle/>
          <a:p>
            <a:fld id="{14C0B7F3-6E39-45DF-A9AC-7061A0E4F089}" type="slidenum">
              <a:rPr lang="en-US" smtClean="0"/>
              <a:t>5</a:t>
            </a:fld>
            <a:endParaRPr lang="en-US"/>
          </a:p>
        </p:txBody>
      </p:sp>
    </p:spTree>
    <p:extLst>
      <p:ext uri="{BB962C8B-B14F-4D97-AF65-F5344CB8AC3E}">
        <p14:creationId xmlns:p14="http://schemas.microsoft.com/office/powerpoint/2010/main" val="2411619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But we have forgotten this principle when it comes to Digital Evangelism. Now Digital Evangelism or Discipleship is a new concept for much of the church, but we must remember and translate these tried and true bits of wisdom gained in the field. Digital tools are a way to magnify the reach and impact of traditional and friendship evangelism, not necessarily replacing it. Digital allows us to scale up our efforts in a low-cost way.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apostle Paul admonishes us to “become all things to all men, that I may by all means save some” (1 Corinthians 9:19-23). To accomplish this in modern society, our definition of culture needs to be expanded. Many now find themselves between cultures and functioning in multiple different communities simultaneously.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 other cultures might we want to consider?</a:t>
            </a:r>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6</a:t>
            </a:fld>
            <a:endParaRPr lang="en-US"/>
          </a:p>
        </p:txBody>
      </p:sp>
    </p:spTree>
    <p:extLst>
      <p:ext uri="{BB962C8B-B14F-4D97-AF65-F5344CB8AC3E}">
        <p14:creationId xmlns:p14="http://schemas.microsoft.com/office/powerpoint/2010/main" val="796258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Your average person is as likely to have moved several times, as to have lived and died in the community they were born, surrounded by a homogeneous collective of people who share the same culture and life experiences. The "simple life" has given way to something more complicated, perhaps messy. Even for those who never change their geographical location, they are globally connected to people through social media in ways that were unheard of just twenty years ago. What this means is that we now live in a world of intersecting cultures or communities. These cultures are potentially endless. They can include: </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C0B7F3-6E39-45DF-A9AC-7061A0E4F089}" type="slidenum">
              <a:rPr lang="en-US" smtClean="0"/>
              <a:t>7</a:t>
            </a:fld>
            <a:endParaRPr lang="en-US"/>
          </a:p>
        </p:txBody>
      </p:sp>
    </p:spTree>
    <p:extLst>
      <p:ext uri="{BB962C8B-B14F-4D97-AF65-F5344CB8AC3E}">
        <p14:creationId xmlns:p14="http://schemas.microsoft.com/office/powerpoint/2010/main" val="542853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Are you speaking to Adventists or non-Adventists? Your</a:t>
            </a:r>
            <a:r>
              <a:rPr lang="en-US" baseline="0" dirty="0"/>
              <a:t> language should change based on the answer to this question. Be careful to not use Adventist speak when addressing external audiences. </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8</a:t>
            </a:fld>
            <a:endParaRPr lang="en-US"/>
          </a:p>
        </p:txBody>
      </p:sp>
    </p:spTree>
    <p:extLst>
      <p:ext uri="{BB962C8B-B14F-4D97-AF65-F5344CB8AC3E}">
        <p14:creationId xmlns:p14="http://schemas.microsoft.com/office/powerpoint/2010/main" val="1028910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data informed decisions about your audience. </a:t>
            </a:r>
          </a:p>
          <a:p>
            <a:endParaRPr lang="en-US" dirty="0"/>
          </a:p>
          <a:p>
            <a:r>
              <a:rPr lang="en-US" dirty="0"/>
              <a:t>[Pathway to Health Beckley Example]</a:t>
            </a:r>
          </a:p>
          <a:p>
            <a:endParaRPr lang="en-US" dirty="0"/>
          </a:p>
          <a:p>
            <a:r>
              <a:rPr lang="en-US" dirty="0"/>
              <a:t>What other assumptions might we make about our audiences? </a:t>
            </a:r>
          </a:p>
        </p:txBody>
      </p:sp>
      <p:sp>
        <p:nvSpPr>
          <p:cNvPr id="4" name="Slide Number Placeholder 3"/>
          <p:cNvSpPr>
            <a:spLocks noGrp="1"/>
          </p:cNvSpPr>
          <p:nvPr>
            <p:ph type="sldNum" sz="quarter" idx="10"/>
          </p:nvPr>
        </p:nvSpPr>
        <p:spPr/>
        <p:txBody>
          <a:bodyPr/>
          <a:lstStyle/>
          <a:p>
            <a:fld id="{14C0B7F3-6E39-45DF-A9AC-7061A0E4F089}" type="slidenum">
              <a:rPr lang="en-US" smtClean="0"/>
              <a:t>9</a:t>
            </a:fld>
            <a:endParaRPr lang="en-US"/>
          </a:p>
        </p:txBody>
      </p:sp>
    </p:spTree>
    <p:extLst>
      <p:ext uri="{BB962C8B-B14F-4D97-AF65-F5344CB8AC3E}">
        <p14:creationId xmlns:p14="http://schemas.microsoft.com/office/powerpoint/2010/main" val="2894477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92753" y="383341"/>
            <a:ext cx="11406492" cy="419100"/>
          </a:xfrm>
          <a:prstGeom prst="rect">
            <a:avLst/>
          </a:prstGeom>
        </p:spPr>
        <p:txBody>
          <a:bodyPr wrap="square" lIns="0" tIns="0" rIns="0" bIns="0">
            <a:spAutoFit/>
          </a:bodyPr>
          <a:lstStyle>
            <a:lvl1pPr>
              <a:defRPr b="0" i="0">
                <a:solidFill>
                  <a:schemeClr val="tx1"/>
                </a:solidFill>
              </a:defRPr>
            </a:lvl1pPr>
          </a:lstStyle>
          <a:p>
            <a:r>
              <a:rPr lang="en-US"/>
              <a:t>Click to edit Master title style</a:t>
            </a:r>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003E6A"/>
                </a:solidFill>
                <a:latin typeface="Noto Sans"/>
                <a:cs typeface="Noto Sans"/>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sz="2550" b="0" i="0">
                <a:solidFill>
                  <a:srgbClr val="808285"/>
                </a:solidFill>
                <a:latin typeface="Noto Sans"/>
                <a:cs typeface="Noto Sans"/>
              </a:defRPr>
            </a:lvl1pPr>
          </a:lstStyle>
          <a:p>
            <a:pPr lvl="0"/>
            <a:r>
              <a:rPr lang="en-US"/>
              <a:t>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003E6A"/>
                </a:solidFill>
                <a:latin typeface="Noto Sans"/>
                <a:cs typeface="Noto Sans"/>
              </a:defRPr>
            </a:lvl1pPr>
          </a:lstStyle>
          <a:p>
            <a:r>
              <a:rPr lang="en-US"/>
              <a:t>Click to edit Master title style</a:t>
            </a:r>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pPr lvl="0"/>
            <a:r>
              <a:rPr lang="en-US"/>
              <a:t>Edit Master text styles</a:t>
            </a: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pPr lvl="0"/>
            <a:r>
              <a:rPr lang="en-US"/>
              <a:t>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003E6A"/>
                </a:solidFill>
                <a:latin typeface="Noto Sans"/>
                <a:cs typeface="Noto Sans"/>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003E6A"/>
          </a:solidFill>
        </p:spPr>
        <p:txBody>
          <a:bodyPr wrap="square" lIns="0" tIns="0" rIns="0" bIns="0" rtlCol="0"/>
          <a:lstStyle/>
          <a:p>
            <a:endParaRPr/>
          </a:p>
        </p:txBody>
      </p:sp>
      <p:sp>
        <p:nvSpPr>
          <p:cNvPr id="17" name="bk object 17"/>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003E6A"/>
          </a:solidFill>
        </p:spPr>
        <p:txBody>
          <a:bodyPr wrap="square" lIns="0" tIns="0" rIns="0" bIns="0" rtlCol="0"/>
          <a:lstStyle/>
          <a:p>
            <a:endParaRPr/>
          </a:p>
        </p:txBody>
      </p:sp>
      <p:sp>
        <p:nvSpPr>
          <p:cNvPr id="2" name="Holder 2"/>
          <p:cNvSpPr>
            <a:spLocks noGrp="1"/>
          </p:cNvSpPr>
          <p:nvPr>
            <p:ph type="title"/>
          </p:nvPr>
        </p:nvSpPr>
        <p:spPr>
          <a:xfrm>
            <a:off x="4099778" y="1115898"/>
            <a:ext cx="3992442" cy="482600"/>
          </a:xfrm>
          <a:prstGeom prst="rect">
            <a:avLst/>
          </a:prstGeom>
        </p:spPr>
        <p:txBody>
          <a:bodyPr wrap="square" lIns="0" tIns="0" rIns="0" bIns="0">
            <a:spAutoFit/>
          </a:bodyPr>
          <a:lstStyle>
            <a:lvl1pPr>
              <a:defRPr sz="3000" b="1" i="0">
                <a:solidFill>
                  <a:srgbClr val="003E6A"/>
                </a:solidFill>
                <a:latin typeface="Noto Sans"/>
                <a:cs typeface="Noto Sans"/>
              </a:defRPr>
            </a:lvl1pPr>
          </a:lstStyle>
          <a:p>
            <a:endParaRPr/>
          </a:p>
        </p:txBody>
      </p:sp>
      <p:sp>
        <p:nvSpPr>
          <p:cNvPr id="3" name="Holder 3"/>
          <p:cNvSpPr>
            <a:spLocks noGrp="1"/>
          </p:cNvSpPr>
          <p:nvPr>
            <p:ph type="body" idx="1"/>
          </p:nvPr>
        </p:nvSpPr>
        <p:spPr>
          <a:xfrm>
            <a:off x="1909603" y="1730206"/>
            <a:ext cx="8372793" cy="3765550"/>
          </a:xfrm>
          <a:prstGeom prst="rect">
            <a:avLst/>
          </a:prstGeom>
        </p:spPr>
        <p:txBody>
          <a:bodyPr wrap="square" lIns="0" tIns="0" rIns="0" bIns="0">
            <a:spAutoFit/>
          </a:bodyPr>
          <a:lstStyle>
            <a:lvl1pPr>
              <a:defRPr sz="2550" b="0" i="0">
                <a:solidFill>
                  <a:srgbClr val="808285"/>
                </a:solidFill>
                <a:latin typeface="Noto Sans"/>
                <a:cs typeface="Noto Sans"/>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5/30/2018</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2.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33.jpg"/><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578299" cy="6858000"/>
          </a:xfrm>
          <a:prstGeom prst="rect">
            <a:avLst/>
          </a:prstGeom>
          <a:blipFill>
            <a:blip r:embed="rId3" cstate="print"/>
            <a:stretch>
              <a:fillRect/>
            </a:stretch>
          </a:blipFill>
        </p:spPr>
        <p:txBody>
          <a:bodyPr wrap="square" lIns="0" tIns="0" rIns="0" bIns="0" rtlCol="0"/>
          <a:lstStyle/>
          <a:p>
            <a:endParaRPr dirty="0"/>
          </a:p>
        </p:txBody>
      </p:sp>
      <p:sp>
        <p:nvSpPr>
          <p:cNvPr id="3" name="object 3"/>
          <p:cNvSpPr txBox="1"/>
          <p:nvPr/>
        </p:nvSpPr>
        <p:spPr>
          <a:xfrm>
            <a:off x="1600200" y="2286000"/>
            <a:ext cx="7848600" cy="721351"/>
          </a:xfrm>
          <a:prstGeom prst="rect">
            <a:avLst/>
          </a:prstGeom>
        </p:spPr>
        <p:txBody>
          <a:bodyPr vert="horz" wrap="square" lIns="0" tIns="15875" rIns="0" bIns="0" rtlCol="0">
            <a:spAutoFit/>
          </a:bodyPr>
          <a:lstStyle/>
          <a:p>
            <a:pPr marL="12700">
              <a:lnSpc>
                <a:spcPts val="5475"/>
              </a:lnSpc>
              <a:spcBef>
                <a:spcPts val="125"/>
              </a:spcBef>
            </a:pPr>
            <a:r>
              <a:rPr lang="en-US" sz="4800" b="1" spc="15" dirty="0">
                <a:solidFill>
                  <a:srgbClr val="FFFFFF"/>
                </a:solidFill>
                <a:latin typeface="Noto Sans"/>
                <a:cs typeface="Noto Sans"/>
              </a:rPr>
              <a:t>Writing for Social Media</a:t>
            </a:r>
            <a:endParaRPr sz="4800" dirty="0">
              <a:latin typeface="Noto Sans"/>
              <a:cs typeface="Noto Sans"/>
            </a:endParaRPr>
          </a:p>
        </p:txBody>
      </p:sp>
      <p:sp>
        <p:nvSpPr>
          <p:cNvPr id="4" name="object 4"/>
          <p:cNvSpPr/>
          <p:nvPr/>
        </p:nvSpPr>
        <p:spPr>
          <a:xfrm rot="16200000">
            <a:off x="5022449" y="-685800"/>
            <a:ext cx="533400" cy="7086600"/>
          </a:xfrm>
          <a:custGeom>
            <a:avLst/>
            <a:gdLst/>
            <a:ahLst/>
            <a:cxnLst/>
            <a:rect l="l" t="t" r="r" b="b"/>
            <a:pathLst>
              <a:path h="2451735">
                <a:moveTo>
                  <a:pt x="0" y="0"/>
                </a:moveTo>
                <a:lnTo>
                  <a:pt x="0" y="2451646"/>
                </a:lnTo>
              </a:path>
            </a:pathLst>
          </a:custGeom>
          <a:ln w="6350">
            <a:solidFill>
              <a:srgbClr val="FFFFFF"/>
            </a:solidFill>
          </a:ln>
        </p:spPr>
        <p:txBody>
          <a:bodyPr wrap="square" lIns="0" tIns="0" rIns="0" bIns="0" rtlCol="0"/>
          <a:lstStyle/>
          <a:p>
            <a:endParaRPr/>
          </a:p>
        </p:txBody>
      </p:sp>
      <p:sp>
        <p:nvSpPr>
          <p:cNvPr id="5" name="object 2">
            <a:extLst>
              <a:ext uri="{FF2B5EF4-FFF2-40B4-BE49-F238E27FC236}">
                <a16:creationId xmlns:a16="http://schemas.microsoft.com/office/drawing/2014/main" id="{05D139CF-9000-4C56-A658-E82D0E767954}"/>
              </a:ext>
            </a:extLst>
          </p:cNvPr>
          <p:cNvSpPr txBox="1">
            <a:spLocks/>
          </p:cNvSpPr>
          <p:nvPr/>
        </p:nvSpPr>
        <p:spPr>
          <a:xfrm>
            <a:off x="1745849" y="3239297"/>
            <a:ext cx="7086599" cy="49116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lgn="ctr">
              <a:spcBef>
                <a:spcPts val="130"/>
              </a:spcBef>
              <a:tabLst>
                <a:tab pos="1645285" algn="l"/>
              </a:tabLst>
            </a:pPr>
            <a:r>
              <a:rPr lang="en-US" sz="1500" kern="0" spc="355" dirty="0">
                <a:solidFill>
                  <a:schemeClr val="bg1">
                    <a:lumMod val="65000"/>
                  </a:schemeClr>
                </a:solidFill>
                <a:latin typeface="Noto Sans"/>
                <a:cs typeface="Noto Sans"/>
              </a:rPr>
              <a:t>JAMIE DOMM, DIGITAL STRATEGIST</a:t>
            </a:r>
          </a:p>
          <a:p>
            <a:pPr marL="12700" algn="ctr">
              <a:spcBef>
                <a:spcPts val="130"/>
              </a:spcBef>
              <a:tabLst>
                <a:tab pos="1645285" algn="l"/>
              </a:tabLst>
            </a:pPr>
            <a:r>
              <a:rPr lang="en-US" sz="1500" i="1" kern="0" spc="355" dirty="0">
                <a:solidFill>
                  <a:schemeClr val="bg1">
                    <a:lumMod val="65000"/>
                  </a:schemeClr>
                </a:solidFill>
                <a:latin typeface="Noto Sans"/>
                <a:cs typeface="Noto Sans"/>
              </a:rPr>
              <a:t>Social Media + Big Data, North American Division</a:t>
            </a:r>
            <a:endParaRPr lang="en-US" sz="1500" i="1" kern="0" dirty="0">
              <a:solidFill>
                <a:schemeClr val="bg1">
                  <a:lumMod val="65000"/>
                </a:schemeClr>
              </a:solidFill>
              <a:latin typeface="Noto Sans"/>
              <a:cs typeface="Noto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576814" cy="6858000"/>
          </a:xfrm>
          <a:prstGeom prst="rect">
            <a:avLst/>
          </a:prstGeom>
          <a:blipFill>
            <a:blip r:embed="rId3" cstate="print"/>
            <a:stretch>
              <a:fillRect/>
            </a:stretch>
          </a:blipFill>
        </p:spPr>
        <p:txBody>
          <a:bodyPr wrap="square" lIns="0" tIns="0" rIns="0" bIns="0" rtlCol="0"/>
          <a:lstStyle/>
          <a:p>
            <a:endParaRPr/>
          </a:p>
        </p:txBody>
      </p:sp>
      <p:pic>
        <p:nvPicPr>
          <p:cNvPr id="4" name="Picture 3">
            <a:extLst>
              <a:ext uri="{FF2B5EF4-FFF2-40B4-BE49-F238E27FC236}">
                <a16:creationId xmlns:a16="http://schemas.microsoft.com/office/drawing/2014/main" id="{958067C9-4C24-485B-8DF1-0047D98C47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0"/>
            <a:ext cx="10653014" cy="6858000"/>
          </a:xfrm>
          <a:prstGeom prst="rect">
            <a:avLst/>
          </a:prstGeom>
        </p:spPr>
      </p:pic>
      <p:sp>
        <p:nvSpPr>
          <p:cNvPr id="5" name="TextBox 4">
            <a:extLst>
              <a:ext uri="{FF2B5EF4-FFF2-40B4-BE49-F238E27FC236}">
                <a16:creationId xmlns:a16="http://schemas.microsoft.com/office/drawing/2014/main" id="{A2671A03-27FD-487F-B6EE-DBC97041F372}"/>
              </a:ext>
            </a:extLst>
          </p:cNvPr>
          <p:cNvSpPr txBox="1"/>
          <p:nvPr/>
        </p:nvSpPr>
        <p:spPr>
          <a:xfrm>
            <a:off x="152400" y="152400"/>
            <a:ext cx="4191000" cy="3970318"/>
          </a:xfrm>
          <a:prstGeom prst="rect">
            <a:avLst/>
          </a:prstGeom>
          <a:noFill/>
        </p:spPr>
        <p:txBody>
          <a:bodyPr wrap="square" rtlCol="0">
            <a:spAutoFit/>
          </a:bodyPr>
          <a:lstStyle/>
          <a:p>
            <a:r>
              <a:rPr lang="en-US" sz="4000" dirty="0">
                <a:solidFill>
                  <a:schemeClr val="bg1"/>
                </a:solidFill>
                <a:latin typeface="Noto Sans" panose="020B0502040504020204" pitchFamily="34" charset="0"/>
              </a:rPr>
              <a:t>Create deep connections by identifying with</a:t>
            </a:r>
          </a:p>
          <a:p>
            <a:r>
              <a:rPr lang="en-US" sz="4400" b="1" dirty="0">
                <a:solidFill>
                  <a:srgbClr val="C0504D"/>
                </a:solidFill>
                <a:latin typeface="Noto Sans" panose="020B0502040504020204" pitchFamily="34" charset="0"/>
              </a:rPr>
              <a:t>CORE VALUES &amp; COMMON EXPERIENCES.</a:t>
            </a:r>
          </a:p>
        </p:txBody>
      </p:sp>
    </p:spTree>
    <p:extLst>
      <p:ext uri="{BB962C8B-B14F-4D97-AF65-F5344CB8AC3E}">
        <p14:creationId xmlns:p14="http://schemas.microsoft.com/office/powerpoint/2010/main" val="261541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3490498" y="1466679"/>
            <a:ext cx="6872701" cy="2095841"/>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600" b="1" dirty="0">
                <a:solidFill>
                  <a:schemeClr val="tx2"/>
                </a:solidFill>
              </a:rPr>
              <a:t>DEVELOPING AUDIENCE PERSONAS</a:t>
            </a:r>
            <a:br>
              <a:rPr lang="en-US" sz="2000" dirty="0"/>
            </a:br>
            <a:endParaRPr lang="en-US" sz="2000" dirty="0"/>
          </a:p>
          <a:p>
            <a:r>
              <a:rPr lang="en-US" sz="2400" dirty="0"/>
              <a:t>“A persona is a fictional character that communicates the primary characteristics of a group or segment of your audience and takes into consideration needs, demographics, motivations, and environments.”</a:t>
            </a:r>
            <a:br>
              <a:rPr lang="en-US" sz="2400" dirty="0"/>
            </a:br>
            <a:br>
              <a:rPr lang="en-US" sz="2400" dirty="0"/>
            </a:br>
            <a:r>
              <a:rPr lang="en-US" sz="2400" i="1" dirty="0"/>
              <a:t>Source: The Guardian</a:t>
            </a:r>
          </a:p>
          <a:p>
            <a:endParaRPr lang="en-US" sz="2400" dirty="0"/>
          </a:p>
          <a:p>
            <a:r>
              <a:rPr lang="en-US" sz="2400" dirty="0"/>
              <a:t>Determining your audience personas can help you develop and write content that will be the most relevant and useful to your audience. </a:t>
            </a:r>
            <a:endParaRPr lang="en-US" sz="2400" i="1" dirty="0"/>
          </a:p>
        </p:txBody>
      </p:sp>
      <p:pic>
        <p:nvPicPr>
          <p:cNvPr id="9" name="Content Placeholder 4">
            <a:extLst>
              <a:ext uri="{FF2B5EF4-FFF2-40B4-BE49-F238E27FC236}">
                <a16:creationId xmlns:a16="http://schemas.microsoft.com/office/drawing/2014/main" id="{6A704CC1-2065-4403-B554-B57A30059F82}"/>
              </a:ext>
            </a:extLst>
          </p:cNvPr>
          <p:cNvPicPr>
            <a:picLocks noChangeAspect="1"/>
          </p:cNvPicPr>
          <p:nvPr/>
        </p:nvPicPr>
        <p:blipFill>
          <a:blip r:embed="rId4"/>
          <a:stretch>
            <a:fillRect/>
          </a:stretch>
        </p:blipFill>
        <p:spPr>
          <a:xfrm>
            <a:off x="304800" y="2514600"/>
            <a:ext cx="2815907" cy="4022725"/>
          </a:xfrm>
          <a:prstGeom prst="rect">
            <a:avLst/>
          </a:prstGeom>
        </p:spPr>
      </p:pic>
    </p:spTree>
    <p:extLst>
      <p:ext uri="{BB962C8B-B14F-4D97-AF65-F5344CB8AC3E}">
        <p14:creationId xmlns:p14="http://schemas.microsoft.com/office/powerpoint/2010/main" val="246675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4343400" y="152400"/>
            <a:ext cx="6042615" cy="2706978"/>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600" b="1" dirty="0">
                <a:solidFill>
                  <a:schemeClr val="tx2"/>
                </a:solidFill>
              </a:rPr>
              <a:t>ANATOMY OF A PERSONA</a:t>
            </a:r>
            <a:br>
              <a:rPr lang="en-US" sz="2000" dirty="0"/>
            </a:br>
            <a:endParaRPr lang="en-US" sz="2000" dirty="0"/>
          </a:p>
          <a:p>
            <a:r>
              <a:rPr lang="en-US" b="1" dirty="0"/>
              <a:t>About Business Major Bryce</a:t>
            </a:r>
            <a:endParaRPr lang="en-US" sz="2400" dirty="0"/>
          </a:p>
          <a:p>
            <a:r>
              <a:rPr lang="en-US" dirty="0"/>
              <a:t>Age | 22</a:t>
            </a:r>
            <a:endParaRPr lang="en-US" sz="2400" dirty="0"/>
          </a:p>
          <a:p>
            <a:r>
              <a:rPr lang="en-US" dirty="0"/>
              <a:t>Education | College Senior</a:t>
            </a:r>
            <a:endParaRPr lang="en-US" sz="2400" dirty="0"/>
          </a:p>
          <a:p>
            <a:r>
              <a:rPr lang="en-US" dirty="0"/>
              <a:t>Salary | $7,000 a year</a:t>
            </a:r>
            <a:endParaRPr lang="en-US" sz="2400" dirty="0"/>
          </a:p>
          <a:p>
            <a:r>
              <a:rPr lang="en-US" dirty="0"/>
              <a:t>Location | Berkeley, Calif. </a:t>
            </a:r>
            <a:endParaRPr lang="en-US" sz="2400" dirty="0"/>
          </a:p>
          <a:p>
            <a:r>
              <a:rPr lang="en-US" dirty="0"/>
              <a:t>Family | Adopted, married parents, no siblings, Hispanic</a:t>
            </a:r>
            <a:endParaRPr lang="en-US" sz="2400" dirty="0"/>
          </a:p>
          <a:p>
            <a:br>
              <a:rPr lang="en-US" sz="1600" dirty="0"/>
            </a:br>
            <a:r>
              <a:rPr lang="en-US" sz="1600" b="1" dirty="0"/>
              <a:t>Goals: </a:t>
            </a:r>
            <a:r>
              <a:rPr lang="en-US" sz="1600" dirty="0"/>
              <a:t>Finding a good paying job, mentoring younger peers, finding a girlfriend, finding a Christian friend group</a:t>
            </a:r>
          </a:p>
          <a:p>
            <a:br>
              <a:rPr lang="en-US" sz="1600" dirty="0"/>
            </a:br>
            <a:r>
              <a:rPr lang="en-US" sz="1600" b="1" dirty="0"/>
              <a:t>Challenges: </a:t>
            </a:r>
            <a:r>
              <a:rPr lang="en-US" sz="1600" dirty="0"/>
              <a:t>Finding friends with same morals, avoiding drugs/alcohol, food insecure, feels rejected by his biological parents and struggles to connect</a:t>
            </a:r>
          </a:p>
          <a:p>
            <a:br>
              <a:rPr lang="en-US" sz="1600" dirty="0"/>
            </a:br>
            <a:r>
              <a:rPr lang="en-US" sz="1600" b="1" dirty="0"/>
              <a:t>Values: </a:t>
            </a:r>
            <a:r>
              <a:rPr lang="en-US" sz="1600" dirty="0"/>
              <a:t>Fair justice system, good reputation, strong character, fairness, good citizenship, leadership training and experience </a:t>
            </a:r>
          </a:p>
          <a:p>
            <a:br>
              <a:rPr lang="en-US" sz="1600" dirty="0"/>
            </a:br>
            <a:r>
              <a:rPr lang="en-US" sz="1600" b="1" dirty="0"/>
              <a:t>Fears: </a:t>
            </a:r>
            <a:r>
              <a:rPr lang="en-US" sz="1600" dirty="0"/>
              <a:t>The unknown, poor work-life balance, not graduating, student loan debt, rejection</a:t>
            </a:r>
          </a:p>
          <a:p>
            <a:br>
              <a:rPr lang="en-US" sz="1600" dirty="0"/>
            </a:br>
            <a:r>
              <a:rPr lang="en-US" sz="1600" b="1" dirty="0"/>
              <a:t>Messages: </a:t>
            </a:r>
            <a:r>
              <a:rPr lang="en-US" sz="1600" dirty="0"/>
              <a:t>We are all adopted into God’s family. A place to belong and a place to grow. Connection to others, connection to God</a:t>
            </a:r>
            <a:r>
              <a:rPr lang="en-US" dirty="0"/>
              <a:t>. </a:t>
            </a:r>
            <a:endParaRPr lang="en-US" sz="2400" i="1" dirty="0"/>
          </a:p>
        </p:txBody>
      </p:sp>
      <p:pic>
        <p:nvPicPr>
          <p:cNvPr id="1026" name="Picture 2" descr="Personas-310633.jpg">
            <a:extLst>
              <a:ext uri="{FF2B5EF4-FFF2-40B4-BE49-F238E27FC236}">
                <a16:creationId xmlns:a16="http://schemas.microsoft.com/office/drawing/2014/main" id="{BD1DBC26-8B6E-4DBF-993D-CD05F8116C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67" r="12853"/>
          <a:stretch/>
        </p:blipFill>
        <p:spPr bwMode="auto">
          <a:xfrm>
            <a:off x="-16502" y="0"/>
            <a:ext cx="4191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64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4343400" y="152400"/>
            <a:ext cx="6042615" cy="2706978"/>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600" b="1" dirty="0">
                <a:solidFill>
                  <a:schemeClr val="tx2"/>
                </a:solidFill>
              </a:rPr>
              <a:t>WHO IS VERN?</a:t>
            </a:r>
            <a:br>
              <a:rPr lang="en-US" sz="2000" dirty="0"/>
            </a:br>
            <a:endParaRPr lang="en-US" sz="2000" dirty="0"/>
          </a:p>
          <a:p>
            <a:r>
              <a:rPr lang="en-US" b="1" dirty="0"/>
              <a:t>About Vern</a:t>
            </a:r>
            <a:endParaRPr lang="en-US" sz="2400" dirty="0"/>
          </a:p>
          <a:p>
            <a:r>
              <a:rPr lang="en-US" dirty="0"/>
              <a:t>Age | </a:t>
            </a:r>
            <a:endParaRPr lang="en-US" sz="2400" dirty="0"/>
          </a:p>
          <a:p>
            <a:r>
              <a:rPr lang="en-US" dirty="0"/>
              <a:t>Education | </a:t>
            </a:r>
          </a:p>
          <a:p>
            <a:r>
              <a:rPr lang="en-US" dirty="0"/>
              <a:t>Salary | </a:t>
            </a:r>
          </a:p>
          <a:p>
            <a:r>
              <a:rPr lang="en-US" dirty="0"/>
              <a:t>Location | </a:t>
            </a:r>
            <a:endParaRPr lang="en-US" sz="2400" dirty="0"/>
          </a:p>
          <a:p>
            <a:r>
              <a:rPr lang="en-US" dirty="0"/>
              <a:t>Family |</a:t>
            </a:r>
          </a:p>
          <a:p>
            <a:br>
              <a:rPr lang="en-US" sz="1600" dirty="0"/>
            </a:br>
            <a:r>
              <a:rPr lang="en-US" sz="1600" b="1" dirty="0"/>
              <a:t>Goals:</a:t>
            </a:r>
          </a:p>
          <a:p>
            <a:br>
              <a:rPr lang="en-US" sz="1600" dirty="0"/>
            </a:br>
            <a:r>
              <a:rPr lang="en-US" sz="1600" b="1" dirty="0"/>
              <a:t>Challenges:</a:t>
            </a:r>
          </a:p>
          <a:p>
            <a:br>
              <a:rPr lang="en-US" sz="1600" dirty="0"/>
            </a:br>
            <a:r>
              <a:rPr lang="en-US" sz="1600" b="1" dirty="0"/>
              <a:t>Values: </a:t>
            </a:r>
          </a:p>
          <a:p>
            <a:br>
              <a:rPr lang="en-US" sz="1600" dirty="0"/>
            </a:br>
            <a:r>
              <a:rPr lang="en-US" sz="1600" b="1" dirty="0"/>
              <a:t>Fears:</a:t>
            </a:r>
          </a:p>
          <a:p>
            <a:br>
              <a:rPr lang="en-US" sz="1600" dirty="0"/>
            </a:br>
            <a:r>
              <a:rPr lang="en-US" sz="1600" b="1" dirty="0"/>
              <a:t>Messages:</a:t>
            </a:r>
            <a:endParaRPr lang="en-US" sz="2400" i="1" dirty="0"/>
          </a:p>
        </p:txBody>
      </p:sp>
      <p:pic>
        <p:nvPicPr>
          <p:cNvPr id="7" name="Picture 6">
            <a:extLst>
              <a:ext uri="{FF2B5EF4-FFF2-40B4-BE49-F238E27FC236}">
                <a16:creationId xmlns:a16="http://schemas.microsoft.com/office/drawing/2014/main" id="{29A096FF-CD4C-40BF-9F0C-5D82403EF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143000"/>
            <a:ext cx="3570023" cy="320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940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grpSp>
        <p:nvGrpSpPr>
          <p:cNvPr id="8" name="Group 7">
            <a:extLst>
              <a:ext uri="{FF2B5EF4-FFF2-40B4-BE49-F238E27FC236}">
                <a16:creationId xmlns:a16="http://schemas.microsoft.com/office/drawing/2014/main" id="{9479208A-0C3B-4559-B5B9-50C54E2D67A7}"/>
              </a:ext>
            </a:extLst>
          </p:cNvPr>
          <p:cNvGrpSpPr/>
          <p:nvPr/>
        </p:nvGrpSpPr>
        <p:grpSpPr>
          <a:xfrm>
            <a:off x="392753" y="2133600"/>
            <a:ext cx="9872663" cy="3118050"/>
            <a:chOff x="0" y="460274"/>
            <a:chExt cx="9872663" cy="3118050"/>
          </a:xfrm>
        </p:grpSpPr>
        <p:sp>
          <p:nvSpPr>
            <p:cNvPr id="9" name="Rectangle: Rounded Corners 8">
              <a:extLst>
                <a:ext uri="{FF2B5EF4-FFF2-40B4-BE49-F238E27FC236}">
                  <a16:creationId xmlns:a16="http://schemas.microsoft.com/office/drawing/2014/main" id="{3B4C6DC8-F1AF-437F-86E7-E6BB17FA50FC}"/>
                </a:ext>
              </a:extLst>
            </p:cNvPr>
            <p:cNvSpPr/>
            <p:nvPr/>
          </p:nvSpPr>
          <p:spPr>
            <a:xfrm>
              <a:off x="0" y="460274"/>
              <a:ext cx="9872663" cy="3118050"/>
            </a:xfrm>
            <a:prstGeom prst="roundRect">
              <a:avLst/>
            </a:prstGeom>
            <a:solidFill>
              <a:schemeClr val="bg1"/>
            </a:solidFill>
            <a:ln>
              <a:solidFill>
                <a:schemeClr val="tx2"/>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Rectangle: Rounded Corners 4">
              <a:extLst>
                <a:ext uri="{FF2B5EF4-FFF2-40B4-BE49-F238E27FC236}">
                  <a16:creationId xmlns:a16="http://schemas.microsoft.com/office/drawing/2014/main" id="{42D0112C-7213-41D4-9AA2-3578BFB99FEE}"/>
                </a:ext>
              </a:extLst>
            </p:cNvPr>
            <p:cNvSpPr txBox="1"/>
            <p:nvPr/>
          </p:nvSpPr>
          <p:spPr>
            <a:xfrm>
              <a:off x="152211" y="612485"/>
              <a:ext cx="9568241" cy="28136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4000" kern="1200" dirty="0"/>
                <a:t>No one should know more about your audience than you do. </a:t>
              </a:r>
              <a:br>
                <a:rPr lang="en-US" sz="3200" kern="1200" dirty="0"/>
              </a:br>
              <a:r>
                <a:rPr lang="en-US" sz="4300" b="1" kern="1200" dirty="0">
                  <a:solidFill>
                    <a:schemeClr val="accent2"/>
                  </a:solidFill>
                </a:rPr>
                <a:t>BECOME AN EXPERT ON THE PEOPLE YOU ARE TRYING TO REACH.</a:t>
              </a:r>
            </a:p>
          </p:txBody>
        </p:sp>
      </p:grpSp>
    </p:spTree>
    <p:extLst>
      <p:ext uri="{BB962C8B-B14F-4D97-AF65-F5344CB8AC3E}">
        <p14:creationId xmlns:p14="http://schemas.microsoft.com/office/powerpoint/2010/main" val="401975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576814" cy="6858000"/>
          </a:xfrm>
          <a:prstGeom prst="rect">
            <a:avLst/>
          </a:prstGeom>
          <a:blipFill>
            <a:blip r:embed="rId3" cstate="print"/>
            <a:stretch>
              <a:fillRect/>
            </a:stretch>
          </a:blipFill>
        </p:spPr>
        <p:txBody>
          <a:bodyPr wrap="square" lIns="0" tIns="0" rIns="0" bIns="0" rtlCol="0"/>
          <a:lstStyle/>
          <a:p>
            <a:endParaRPr/>
          </a:p>
        </p:txBody>
      </p:sp>
      <p:pic>
        <p:nvPicPr>
          <p:cNvPr id="4" name="Picture 3">
            <a:extLst>
              <a:ext uri="{FF2B5EF4-FFF2-40B4-BE49-F238E27FC236}">
                <a16:creationId xmlns:a16="http://schemas.microsoft.com/office/drawing/2014/main" id="{958067C9-4C24-485B-8DF1-0047D98C47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0"/>
            <a:ext cx="10653014" cy="6858000"/>
          </a:xfrm>
          <a:prstGeom prst="rect">
            <a:avLst/>
          </a:prstGeom>
        </p:spPr>
      </p:pic>
      <p:pic>
        <p:nvPicPr>
          <p:cNvPr id="6" name="Picture 5">
            <a:extLst>
              <a:ext uri="{FF2B5EF4-FFF2-40B4-BE49-F238E27FC236}">
                <a16:creationId xmlns:a16="http://schemas.microsoft.com/office/drawing/2014/main" id="{24389595-EB20-472B-BF5F-B3DEDB0BB8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6310"/>
            <a:ext cx="10653014" cy="6858000"/>
          </a:xfrm>
          <a:prstGeom prst="rect">
            <a:avLst/>
          </a:prstGeom>
        </p:spPr>
      </p:pic>
      <p:sp>
        <p:nvSpPr>
          <p:cNvPr id="7" name="Rectangle: Rounded Corners 6">
            <a:extLst>
              <a:ext uri="{FF2B5EF4-FFF2-40B4-BE49-F238E27FC236}">
                <a16:creationId xmlns:a16="http://schemas.microsoft.com/office/drawing/2014/main" id="{3A05E7EB-4CD4-48E7-AD77-A41E99643A73}"/>
              </a:ext>
            </a:extLst>
          </p:cNvPr>
          <p:cNvSpPr/>
          <p:nvPr/>
        </p:nvSpPr>
        <p:spPr>
          <a:xfrm>
            <a:off x="4495800" y="381000"/>
            <a:ext cx="5867400" cy="91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kern="0" dirty="0">
                <a:solidFill>
                  <a:schemeClr val="tx1"/>
                </a:solidFill>
                <a:latin typeface="Noto Sans" panose="020B0502040504020204" pitchFamily="34" charset="0"/>
              </a:rPr>
              <a:t>Now the “easy” </a:t>
            </a:r>
            <a:r>
              <a:rPr lang="en-US" sz="4400" b="1" kern="0" dirty="0">
                <a:solidFill>
                  <a:schemeClr val="accent2"/>
                </a:solidFill>
                <a:latin typeface="Noto Sans" panose="020B0502040504020204" pitchFamily="34" charset="0"/>
              </a:rPr>
              <a:t>part</a:t>
            </a:r>
            <a:r>
              <a:rPr lang="en-US" sz="4400" kern="0" dirty="0">
                <a:solidFill>
                  <a:schemeClr val="tx1"/>
                </a:solidFill>
                <a:latin typeface="Noto Sans" panose="020B0502040504020204" pitchFamily="34" charset="0"/>
              </a:rPr>
              <a:t>.</a:t>
            </a:r>
            <a:endParaRPr lang="en-US" sz="3000" kern="0" dirty="0">
              <a:solidFill>
                <a:schemeClr val="tx1"/>
              </a:solidFill>
              <a:latin typeface="Noto Sans" panose="020B0502040504020204" pitchFamily="34" charset="0"/>
            </a:endParaRPr>
          </a:p>
        </p:txBody>
      </p:sp>
    </p:spTree>
    <p:extLst>
      <p:ext uri="{BB962C8B-B14F-4D97-AF65-F5344CB8AC3E}">
        <p14:creationId xmlns:p14="http://schemas.microsoft.com/office/powerpoint/2010/main" val="226265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304800" y="1219200"/>
            <a:ext cx="9841146" cy="5105399"/>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600" b="1" dirty="0">
                <a:solidFill>
                  <a:schemeClr val="tx2"/>
                </a:solidFill>
                <a:latin typeface="Noto Sans" panose="020B0502040504020204" pitchFamily="34" charset="0"/>
              </a:rPr>
              <a:t>PRINCIPLES FOR CREATING A POST</a:t>
            </a:r>
            <a:br>
              <a:rPr lang="en-US" sz="2000" dirty="0">
                <a:latin typeface="Noto Sans" panose="020B0502040504020204" pitchFamily="34" charset="0"/>
              </a:rPr>
            </a:br>
            <a:endParaRPr lang="en-US" sz="2000" dirty="0">
              <a:latin typeface="Noto Sans" panose="020B0502040504020204" pitchFamily="34" charset="0"/>
            </a:endParaRPr>
          </a:p>
          <a:p>
            <a:pPr marL="342900" indent="-342900">
              <a:buFont typeface="Wingdings" panose="05000000000000000000" pitchFamily="2" charset="2"/>
              <a:buChar char="ü"/>
            </a:pPr>
            <a:r>
              <a:rPr lang="en-US" sz="2400" dirty="0">
                <a:latin typeface="Noto Sans" panose="020B0502040504020204" pitchFamily="34" charset="0"/>
              </a:rPr>
              <a:t> Get to the point &amp; focus your message.</a:t>
            </a:r>
          </a:p>
          <a:p>
            <a:pPr marL="342900" indent="-342900">
              <a:buFont typeface="Wingdings" panose="05000000000000000000" pitchFamily="2" charset="2"/>
              <a:buChar char="ü"/>
            </a:pPr>
            <a:r>
              <a:rPr lang="en-US" sz="2400" b="1" dirty="0">
                <a:latin typeface="Noto Sans" panose="020B0502040504020204" pitchFamily="34" charset="0"/>
              </a:rPr>
              <a:t> Less IS MORE </a:t>
            </a:r>
            <a:r>
              <a:rPr lang="en-US" sz="2400" dirty="0">
                <a:latin typeface="Noto Sans" panose="020B0502040504020204" pitchFamily="34" charset="0"/>
              </a:rPr>
              <a:t>(think snackable content).</a:t>
            </a:r>
          </a:p>
          <a:p>
            <a:pPr marL="342900" indent="-342900">
              <a:buFont typeface="Wingdings" panose="05000000000000000000" pitchFamily="2" charset="2"/>
              <a:buChar char="ü"/>
            </a:pPr>
            <a:r>
              <a:rPr lang="en-US" sz="2400" dirty="0">
                <a:latin typeface="Noto Sans" panose="020B0502040504020204" pitchFamily="34" charset="0"/>
              </a:rPr>
              <a:t> Include a call-to-action (should reflect goals/objectives).</a:t>
            </a:r>
          </a:p>
          <a:p>
            <a:pPr marL="342900" indent="-342900">
              <a:buFont typeface="Wingdings" panose="05000000000000000000" pitchFamily="2" charset="2"/>
              <a:buChar char="ü"/>
            </a:pPr>
            <a:r>
              <a:rPr lang="en-US" sz="2400" dirty="0">
                <a:latin typeface="Noto Sans" panose="020B0502040504020204" pitchFamily="34" charset="0"/>
              </a:rPr>
              <a:t> Include a link.</a:t>
            </a:r>
          </a:p>
          <a:p>
            <a:pPr marL="342900" indent="-342900">
              <a:buFont typeface="Wingdings" panose="05000000000000000000" pitchFamily="2" charset="2"/>
              <a:buChar char="ü"/>
            </a:pPr>
            <a:r>
              <a:rPr lang="en-US" sz="2400" dirty="0">
                <a:latin typeface="Noto Sans" panose="020B0502040504020204" pitchFamily="34" charset="0"/>
              </a:rPr>
              <a:t> Limit text in images &amp; use high quality images.</a:t>
            </a:r>
          </a:p>
          <a:p>
            <a:pPr marL="342900" indent="-342900">
              <a:buFont typeface="Wingdings" panose="05000000000000000000" pitchFamily="2" charset="2"/>
              <a:buChar char="ü"/>
            </a:pPr>
            <a:r>
              <a:rPr lang="en-US" sz="2400" dirty="0">
                <a:latin typeface="Noto Sans" panose="020B0502040504020204" pitchFamily="34" charset="0"/>
              </a:rPr>
              <a:t> Use the lingo of the platform.</a:t>
            </a:r>
          </a:p>
          <a:p>
            <a:pPr marL="342900" indent="-342900">
              <a:buFont typeface="Wingdings" panose="05000000000000000000" pitchFamily="2" charset="2"/>
              <a:buChar char="ü"/>
            </a:pPr>
            <a:r>
              <a:rPr lang="en-US" sz="2400" dirty="0">
                <a:latin typeface="Noto Sans" panose="020B0502040504020204" pitchFamily="34" charset="0"/>
              </a:rPr>
              <a:t> Be honest; no bait-and-switch.</a:t>
            </a:r>
          </a:p>
          <a:p>
            <a:pPr marL="342900" indent="-342900">
              <a:buFont typeface="Wingdings" panose="05000000000000000000" pitchFamily="2" charset="2"/>
              <a:buChar char="ü"/>
            </a:pPr>
            <a:r>
              <a:rPr lang="en-US" sz="2400" dirty="0">
                <a:latin typeface="Noto Sans" panose="020B0502040504020204" pitchFamily="34" charset="0"/>
              </a:rPr>
              <a:t> Include captioning on videos and always provide context.</a:t>
            </a:r>
          </a:p>
          <a:p>
            <a:pPr marL="342900" indent="-342900">
              <a:buFont typeface="Wingdings" panose="05000000000000000000" pitchFamily="2" charset="2"/>
              <a:buChar char="ü"/>
            </a:pPr>
            <a:r>
              <a:rPr lang="en-US" sz="2400" dirty="0">
                <a:latin typeface="Noto Sans" panose="020B0502040504020204" pitchFamily="34" charset="0"/>
              </a:rPr>
              <a:t> Tag relevant accounts.</a:t>
            </a:r>
          </a:p>
          <a:p>
            <a:pPr marL="342900" indent="-342900">
              <a:buFont typeface="Wingdings" panose="05000000000000000000" pitchFamily="2" charset="2"/>
              <a:buChar char="ü"/>
            </a:pPr>
            <a:r>
              <a:rPr lang="en-US" sz="2400" dirty="0">
                <a:latin typeface="Noto Sans" panose="020B0502040504020204" pitchFamily="34" charset="0"/>
              </a:rPr>
              <a:t> Use relevant hashtags.</a:t>
            </a:r>
          </a:p>
          <a:p>
            <a:pPr marL="342900" indent="-342900">
              <a:buFont typeface="Wingdings" panose="05000000000000000000" pitchFamily="2" charset="2"/>
              <a:buChar char="ü"/>
            </a:pPr>
            <a:r>
              <a:rPr lang="en-US" sz="2400" dirty="0">
                <a:latin typeface="Noto Sans" panose="020B0502040504020204" pitchFamily="34" charset="0"/>
              </a:rPr>
              <a:t> Visit </a:t>
            </a:r>
            <a:r>
              <a:rPr lang="en-US" sz="2400" b="1" dirty="0">
                <a:solidFill>
                  <a:schemeClr val="accent2"/>
                </a:solidFill>
                <a:latin typeface="Noto Sans" panose="020B0502040504020204" pitchFamily="34" charset="0"/>
              </a:rPr>
              <a:t>SDAdata.org/social-media-resources </a:t>
            </a:r>
            <a:r>
              <a:rPr lang="en-US" sz="2400" dirty="0">
                <a:latin typeface="Noto Sans" panose="020B0502040504020204" pitchFamily="34" charset="0"/>
              </a:rPr>
              <a:t>for a complete cheat    sheet to writing for specific social media platforms. </a:t>
            </a:r>
          </a:p>
        </p:txBody>
      </p:sp>
    </p:spTree>
    <p:extLst>
      <p:ext uri="{BB962C8B-B14F-4D97-AF65-F5344CB8AC3E}">
        <p14:creationId xmlns:p14="http://schemas.microsoft.com/office/powerpoint/2010/main" val="338458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304800" y="1600200"/>
            <a:ext cx="10210800" cy="5105399"/>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600" b="1" dirty="0">
                <a:solidFill>
                  <a:schemeClr val="tx2"/>
                </a:solidFill>
                <a:latin typeface="Noto Sans" panose="020B0502040504020204" pitchFamily="34" charset="0"/>
              </a:rPr>
              <a:t>GUIDELINES FOR CHOOSING GOOD PHOTOS</a:t>
            </a:r>
            <a:br>
              <a:rPr lang="en-US" sz="2000" dirty="0">
                <a:latin typeface="Noto Sans" panose="020B0502040504020204" pitchFamily="34" charset="0"/>
              </a:rPr>
            </a:br>
            <a:endParaRPr lang="en-US" sz="2000" dirty="0">
              <a:latin typeface="Noto Sans" panose="020B0502040504020204" pitchFamily="34" charset="0"/>
            </a:endParaRPr>
          </a:p>
          <a:p>
            <a:pPr marL="342900" indent="-342900">
              <a:buFont typeface="Wingdings" panose="05000000000000000000" pitchFamily="2" charset="2"/>
              <a:buChar char="ü"/>
            </a:pPr>
            <a:r>
              <a:rPr lang="en-US" sz="2400" dirty="0">
                <a:latin typeface="Noto Sans" panose="020B0502040504020204" pitchFamily="34" charset="0"/>
              </a:rPr>
              <a:t> Keep it visual; less text is more.</a:t>
            </a:r>
          </a:p>
          <a:p>
            <a:pPr marL="342900" indent="-342900">
              <a:buFont typeface="Wingdings" panose="05000000000000000000" pitchFamily="2" charset="2"/>
              <a:buChar char="ü"/>
            </a:pPr>
            <a:r>
              <a:rPr lang="en-US" sz="2400" dirty="0">
                <a:latin typeface="Noto Sans" panose="020B0502040504020204" pitchFamily="34" charset="0"/>
              </a:rPr>
              <a:t> High quality (take your own or use stock images).</a:t>
            </a:r>
          </a:p>
          <a:p>
            <a:pPr marL="342900" indent="-342900">
              <a:buFont typeface="Wingdings" panose="05000000000000000000" pitchFamily="2" charset="2"/>
              <a:buChar char="ü"/>
            </a:pPr>
            <a:r>
              <a:rPr lang="en-US" sz="2400" dirty="0">
                <a:latin typeface="Noto Sans" panose="020B0502040504020204" pitchFamily="34" charset="0"/>
              </a:rPr>
              <a:t> Invoke an emotional response/tell a story.</a:t>
            </a:r>
          </a:p>
          <a:p>
            <a:pPr marL="342900" indent="-342900">
              <a:buFont typeface="Wingdings" panose="05000000000000000000" pitchFamily="2" charset="2"/>
              <a:buChar char="ü"/>
            </a:pPr>
            <a:r>
              <a:rPr lang="en-US" sz="2400" dirty="0">
                <a:latin typeface="Noto Sans" panose="020B0502040504020204" pitchFamily="34" charset="0"/>
              </a:rPr>
              <a:t> People are attracted to bright colors and group shots.</a:t>
            </a:r>
          </a:p>
          <a:p>
            <a:pPr marL="342900" indent="-342900">
              <a:buFont typeface="Wingdings" panose="05000000000000000000" pitchFamily="2" charset="2"/>
              <a:buChar char="ü"/>
            </a:pPr>
            <a:r>
              <a:rPr lang="en-US" sz="2400" dirty="0">
                <a:latin typeface="Noto Sans" panose="020B0502040504020204" pitchFamily="34" charset="0"/>
              </a:rPr>
              <a:t> Keep a consistent look, brand, and color/font palette.</a:t>
            </a:r>
          </a:p>
          <a:p>
            <a:pPr marL="342900" indent="-342900">
              <a:buFont typeface="Wingdings" panose="05000000000000000000" pitchFamily="2" charset="2"/>
              <a:buChar char="ü"/>
            </a:pPr>
            <a:r>
              <a:rPr lang="en-US" sz="2400" dirty="0">
                <a:latin typeface="Noto Sans" panose="020B0502040504020204" pitchFamily="34" charset="0"/>
              </a:rPr>
              <a:t> Be creative.</a:t>
            </a:r>
          </a:p>
          <a:p>
            <a:pPr marL="342900" indent="-342900">
              <a:buFont typeface="Wingdings" panose="05000000000000000000" pitchFamily="2" charset="2"/>
              <a:buChar char="ü"/>
            </a:pPr>
            <a:r>
              <a:rPr lang="en-US" sz="2400" dirty="0">
                <a:latin typeface="Noto Sans" panose="020B0502040504020204" pitchFamily="34" charset="0"/>
              </a:rPr>
              <a:t> Use contrast to help your image stand out.</a:t>
            </a:r>
          </a:p>
          <a:p>
            <a:pPr marL="342900" indent="-342900">
              <a:buFont typeface="Wingdings" panose="05000000000000000000" pitchFamily="2" charset="2"/>
              <a:buChar char="ü"/>
            </a:pPr>
            <a:r>
              <a:rPr lang="en-US" sz="2400" dirty="0">
                <a:latin typeface="Noto Sans" panose="020B0502040504020204" pitchFamily="34" charset="0"/>
              </a:rPr>
              <a:t> Keep it simple.</a:t>
            </a:r>
          </a:p>
          <a:p>
            <a:pPr marL="342900" indent="-342900">
              <a:buFont typeface="Wingdings" panose="05000000000000000000" pitchFamily="2" charset="2"/>
              <a:buChar char="ü"/>
            </a:pPr>
            <a:r>
              <a:rPr lang="en-US" sz="2400" dirty="0">
                <a:latin typeface="Noto Sans" panose="020B0502040504020204" pitchFamily="34" charset="0"/>
              </a:rPr>
              <a:t> Visit </a:t>
            </a:r>
            <a:r>
              <a:rPr lang="en-US" sz="2400" b="1" dirty="0">
                <a:solidFill>
                  <a:schemeClr val="accent2"/>
                </a:solidFill>
                <a:latin typeface="Noto Sans" panose="020B0502040504020204" pitchFamily="34" charset="0"/>
              </a:rPr>
              <a:t>SDAdata.org/branding-image-design-resources </a:t>
            </a:r>
            <a:r>
              <a:rPr lang="en-US" sz="2400" dirty="0">
                <a:latin typeface="Noto Sans" panose="020B0502040504020204" pitchFamily="34" charset="0"/>
              </a:rPr>
              <a:t>for a guide to free and low-cost stock images, design tips, and branding guides. </a:t>
            </a:r>
          </a:p>
        </p:txBody>
      </p:sp>
    </p:spTree>
    <p:extLst>
      <p:ext uri="{BB962C8B-B14F-4D97-AF65-F5344CB8AC3E}">
        <p14:creationId xmlns:p14="http://schemas.microsoft.com/office/powerpoint/2010/main" val="147790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8" name="Content Placeholder 2">
            <a:extLst>
              <a:ext uri="{FF2B5EF4-FFF2-40B4-BE49-F238E27FC236}">
                <a16:creationId xmlns:a16="http://schemas.microsoft.com/office/drawing/2014/main" id="{F1D3A7E6-E05D-4AE9-AE23-8D042EEDD462}"/>
              </a:ext>
            </a:extLst>
          </p:cNvPr>
          <p:cNvSpPr txBox="1">
            <a:spLocks/>
          </p:cNvSpPr>
          <p:nvPr/>
        </p:nvSpPr>
        <p:spPr>
          <a:xfrm>
            <a:off x="6096000" y="6161884"/>
            <a:ext cx="6705600" cy="2095841"/>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600" b="1" dirty="0">
                <a:solidFill>
                  <a:schemeClr val="tx2"/>
                </a:solidFill>
              </a:rPr>
              <a:t>ANATOMY OF A POST</a:t>
            </a:r>
            <a:endParaRPr lang="en-US" sz="2000" dirty="0"/>
          </a:p>
        </p:txBody>
      </p:sp>
      <p:pic>
        <p:nvPicPr>
          <p:cNvPr id="9" name="Content Placeholder 5">
            <a:extLst>
              <a:ext uri="{FF2B5EF4-FFF2-40B4-BE49-F238E27FC236}">
                <a16:creationId xmlns:a16="http://schemas.microsoft.com/office/drawing/2014/main" id="{4F0966F4-AF15-4B6C-BD54-FCAC38FCBBFA}"/>
              </a:ext>
            </a:extLst>
          </p:cNvPr>
          <p:cNvPicPr>
            <a:picLocks noChangeAspect="1"/>
          </p:cNvPicPr>
          <p:nvPr/>
        </p:nvPicPr>
        <p:blipFill rotWithShape="1">
          <a:blip r:embed="rId4"/>
          <a:srcRect l="727" r="1"/>
          <a:stretch/>
        </p:blipFill>
        <p:spPr>
          <a:xfrm>
            <a:off x="0" y="23401"/>
            <a:ext cx="4716209" cy="4015199"/>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598D69EA-94A0-4A1B-A9AB-A6ECECAD04C2}"/>
              </a:ext>
            </a:extLst>
          </p:cNvPr>
          <p:cNvPicPr>
            <a:picLocks noChangeAspect="1"/>
          </p:cNvPicPr>
          <p:nvPr/>
        </p:nvPicPr>
        <p:blipFill>
          <a:blip r:embed="rId5"/>
          <a:stretch>
            <a:fillRect/>
          </a:stretch>
        </p:blipFill>
        <p:spPr>
          <a:xfrm>
            <a:off x="2821176" y="2789316"/>
            <a:ext cx="3884424" cy="3372568"/>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42123C9F-42BF-494F-BBE3-63F473BB80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5600" y="76200"/>
            <a:ext cx="3856739" cy="53511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360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4243193" y="1447800"/>
            <a:ext cx="6043807" cy="5105399"/>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600" b="1" dirty="0">
                <a:solidFill>
                  <a:schemeClr val="tx2"/>
                </a:solidFill>
                <a:latin typeface="Noto Sans" panose="020B0502040504020204" pitchFamily="34" charset="0"/>
              </a:rPr>
              <a:t>80/20 RULE FOR CONTENT</a:t>
            </a:r>
            <a:br>
              <a:rPr lang="en-US" sz="2000" dirty="0">
                <a:latin typeface="Noto Sans" panose="020B0502040504020204" pitchFamily="34" charset="0"/>
              </a:rPr>
            </a:br>
            <a:endParaRPr lang="en-US" sz="2000" dirty="0">
              <a:latin typeface="Noto Sans" panose="020B0502040504020204" pitchFamily="34" charset="0"/>
            </a:endParaRPr>
          </a:p>
          <a:p>
            <a:r>
              <a:rPr lang="en-US" sz="2400" dirty="0">
                <a:latin typeface="Noto Sans" panose="020B0502040504020204" pitchFamily="34" charset="0"/>
              </a:rPr>
              <a:t>Social media is not only a conversation. View the platforms like a social gathering place. </a:t>
            </a:r>
            <a:br>
              <a:rPr lang="en-US" sz="2400" dirty="0">
                <a:latin typeface="Noto Sans" panose="020B0502040504020204" pitchFamily="34" charset="0"/>
              </a:rPr>
            </a:br>
            <a:endParaRPr lang="en-US" sz="2400" dirty="0">
              <a:latin typeface="Noto Sans" panose="020B0502040504020204" pitchFamily="34" charset="0"/>
            </a:endParaRPr>
          </a:p>
          <a:p>
            <a:r>
              <a:rPr lang="en-US" sz="2400" b="1" dirty="0">
                <a:solidFill>
                  <a:schemeClr val="accent2"/>
                </a:solidFill>
                <a:latin typeface="Noto Sans" panose="020B0502040504020204" pitchFamily="34" charset="0"/>
              </a:rPr>
              <a:t>20% </a:t>
            </a:r>
            <a:r>
              <a:rPr lang="en-US" sz="2400" dirty="0">
                <a:latin typeface="Noto Sans" panose="020B0502040504020204" pitchFamily="34" charset="0"/>
              </a:rPr>
              <a:t>“sales” messages   </a:t>
            </a:r>
            <a:br>
              <a:rPr lang="en-US" sz="2400" dirty="0">
                <a:latin typeface="Noto Sans" panose="020B0502040504020204" pitchFamily="34" charset="0"/>
              </a:rPr>
            </a:br>
            <a:r>
              <a:rPr lang="en-US" sz="2400" b="1" dirty="0">
                <a:solidFill>
                  <a:schemeClr val="accent2"/>
                </a:solidFill>
                <a:latin typeface="Noto Sans" panose="020B0502040504020204" pitchFamily="34" charset="0"/>
              </a:rPr>
              <a:t>80% </a:t>
            </a:r>
            <a:r>
              <a:rPr lang="en-US" sz="2400" dirty="0">
                <a:latin typeface="Noto Sans" panose="020B0502040504020204" pitchFamily="34" charset="0"/>
              </a:rPr>
              <a:t>engagement (or content marketing)</a:t>
            </a:r>
          </a:p>
          <a:p>
            <a:endParaRPr lang="en-US" sz="2400" dirty="0">
              <a:latin typeface="Noto Sans" panose="020B0502040504020204" pitchFamily="34" charset="0"/>
            </a:endParaRPr>
          </a:p>
          <a:p>
            <a:r>
              <a:rPr lang="en-US" sz="2400" dirty="0">
                <a:latin typeface="Noto Sans" panose="020B0502040504020204" pitchFamily="34" charset="0"/>
              </a:rPr>
              <a:t>Don’t keep telling the same story the same way. Utilize diversity of content and keep it relevant</a:t>
            </a:r>
            <a:r>
              <a:rPr lang="en-US" sz="2400" dirty="0"/>
              <a:t>.</a:t>
            </a:r>
          </a:p>
        </p:txBody>
      </p:sp>
      <p:pic>
        <p:nvPicPr>
          <p:cNvPr id="9" name="Picture 8">
            <a:extLst>
              <a:ext uri="{FF2B5EF4-FFF2-40B4-BE49-F238E27FC236}">
                <a16:creationId xmlns:a16="http://schemas.microsoft.com/office/drawing/2014/main" id="{1B05D527-1C19-4CB4-8064-52887FE230B6}"/>
              </a:ext>
            </a:extLst>
          </p:cNvPr>
          <p:cNvPicPr>
            <a:picLocks noChangeAspect="1"/>
          </p:cNvPicPr>
          <p:nvPr/>
        </p:nvPicPr>
        <p:blipFill>
          <a:blip r:embed="rId4"/>
          <a:stretch>
            <a:fillRect/>
          </a:stretch>
        </p:blipFill>
        <p:spPr>
          <a:xfrm>
            <a:off x="228600" y="1447800"/>
            <a:ext cx="3703899" cy="3200400"/>
          </a:xfrm>
          <a:prstGeom prst="rect">
            <a:avLst/>
          </a:prstGeom>
        </p:spPr>
      </p:pic>
    </p:spTree>
    <p:extLst>
      <p:ext uri="{BB962C8B-B14F-4D97-AF65-F5344CB8AC3E}">
        <p14:creationId xmlns:p14="http://schemas.microsoft.com/office/powerpoint/2010/main" val="24511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914400" y="2667000"/>
            <a:ext cx="8878389" cy="2095841"/>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4000" b="1" dirty="0">
                <a:solidFill>
                  <a:schemeClr val="accent2"/>
                </a:solidFill>
                <a:latin typeface="Noto Sans" panose="020B0502040504020204" pitchFamily="34" charset="0"/>
              </a:rPr>
              <a:t>Good communication </a:t>
            </a:r>
            <a:r>
              <a:rPr lang="en-US" sz="4000" dirty="0">
                <a:latin typeface="Noto Sans" panose="020B0502040504020204" pitchFamily="34" charset="0"/>
              </a:rPr>
              <a:t>is when you communicate in such a way that your </a:t>
            </a:r>
            <a:r>
              <a:rPr lang="en-US" sz="4000" b="1" dirty="0">
                <a:solidFill>
                  <a:schemeClr val="accent2"/>
                </a:solidFill>
                <a:latin typeface="Noto Sans" panose="020B0502040504020204" pitchFamily="34" charset="0"/>
              </a:rPr>
              <a:t>audience understands</a:t>
            </a:r>
            <a:r>
              <a:rPr lang="en-US" sz="4000" dirty="0">
                <a:latin typeface="Noto Sans" panose="020B0502040504020204" pitchFamily="34" charset="0"/>
              </a:rPr>
              <a:t>. </a:t>
            </a:r>
          </a:p>
          <a:p>
            <a:r>
              <a:rPr lang="en-US" sz="4000" dirty="0">
                <a:latin typeface="Noto Sans" panose="020B0502040504020204" pitchFamily="34" charset="0"/>
              </a:rPr>
              <a:t> </a:t>
            </a:r>
            <a:endParaRPr lang="en-US" sz="4000" kern="0" dirty="0">
              <a:solidFill>
                <a:schemeClr val="accent2"/>
              </a:solidFill>
              <a:latin typeface="Noto Sans" panose="020B0502040504020204" pitchFamily="34" charset="0"/>
            </a:endParaRPr>
          </a:p>
        </p:txBody>
      </p:sp>
    </p:spTree>
    <p:extLst>
      <p:ext uri="{BB962C8B-B14F-4D97-AF65-F5344CB8AC3E}">
        <p14:creationId xmlns:p14="http://schemas.microsoft.com/office/powerpoint/2010/main" val="319218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99778" y="1115898"/>
            <a:ext cx="3992442" cy="566822"/>
          </a:xfrm>
          <a:prstGeom prst="rect">
            <a:avLst/>
          </a:prstGeom>
        </p:spPr>
        <p:txBody>
          <a:bodyPr vert="horz" wrap="square" lIns="0" tIns="12700" rIns="0" bIns="0" rtlCol="0">
            <a:spAutoFit/>
          </a:bodyPr>
          <a:lstStyle/>
          <a:p>
            <a:pPr marL="523875">
              <a:lnSpc>
                <a:spcPct val="100000"/>
              </a:lnSpc>
              <a:spcBef>
                <a:spcPts val="100"/>
              </a:spcBef>
              <a:tabLst>
                <a:tab pos="1589405" algn="l"/>
                <a:tab pos="2699385" algn="l"/>
              </a:tabLst>
            </a:pPr>
            <a:r>
              <a:rPr lang="en-US" sz="3600" spc="130" dirty="0"/>
              <a:t>Tell stories.</a:t>
            </a:r>
            <a:endParaRPr sz="3600" spc="235" dirty="0"/>
          </a:p>
        </p:txBody>
      </p:sp>
      <p:sp>
        <p:nvSpPr>
          <p:cNvPr id="3" name="object 3"/>
          <p:cNvSpPr txBox="1"/>
          <p:nvPr/>
        </p:nvSpPr>
        <p:spPr>
          <a:xfrm>
            <a:off x="4629548" y="1758297"/>
            <a:ext cx="5146675" cy="3211200"/>
          </a:xfrm>
          <a:prstGeom prst="rect">
            <a:avLst/>
          </a:prstGeom>
        </p:spPr>
        <p:txBody>
          <a:bodyPr vert="horz" wrap="square" lIns="0" tIns="12700" rIns="0" bIns="0" rtlCol="0">
            <a:spAutoFit/>
          </a:bodyPr>
          <a:lstStyle/>
          <a:p>
            <a:pPr marL="12700" marR="63500">
              <a:lnSpc>
                <a:spcPct val="111100"/>
              </a:lnSpc>
              <a:spcBef>
                <a:spcPts val="100"/>
              </a:spcBef>
            </a:pPr>
            <a:r>
              <a:rPr lang="en-US" sz="2800" dirty="0">
                <a:latin typeface="Noto Sans"/>
                <a:cs typeface="Noto Sans"/>
              </a:rPr>
              <a:t>Stories never tell us what to think, </a:t>
            </a:r>
            <a:r>
              <a:rPr lang="en-US" sz="2800" dirty="0">
                <a:solidFill>
                  <a:srgbClr val="C0504D"/>
                </a:solidFill>
                <a:latin typeface="Noto Sans"/>
                <a:cs typeface="Noto Sans"/>
              </a:rPr>
              <a:t>they give us something to think about</a:t>
            </a:r>
            <a:r>
              <a:rPr lang="en-US" sz="2800" dirty="0">
                <a:latin typeface="Noto Sans"/>
                <a:cs typeface="Noto Sans"/>
              </a:rPr>
              <a:t>. </a:t>
            </a:r>
          </a:p>
          <a:p>
            <a:pPr marL="12700" marR="63500">
              <a:lnSpc>
                <a:spcPct val="111100"/>
              </a:lnSpc>
              <a:spcBef>
                <a:spcPts val="100"/>
              </a:spcBef>
            </a:pPr>
            <a:endParaRPr lang="en-US" sz="2800" dirty="0">
              <a:latin typeface="Noto Sans"/>
              <a:cs typeface="Noto Sans"/>
            </a:endParaRPr>
          </a:p>
          <a:p>
            <a:pPr marL="12700" marR="63500">
              <a:lnSpc>
                <a:spcPct val="111100"/>
              </a:lnSpc>
              <a:spcBef>
                <a:spcPts val="100"/>
              </a:spcBef>
            </a:pPr>
            <a:r>
              <a:rPr lang="en-US" sz="2800" dirty="0">
                <a:latin typeface="Noto Sans"/>
                <a:cs typeface="Noto Sans"/>
              </a:rPr>
              <a:t>Stories don’t tell us what to feel, </a:t>
            </a:r>
            <a:r>
              <a:rPr lang="en-US" sz="2800" dirty="0">
                <a:solidFill>
                  <a:srgbClr val="C0504D"/>
                </a:solidFill>
                <a:latin typeface="Noto Sans"/>
                <a:cs typeface="Noto Sans"/>
              </a:rPr>
              <a:t>they cause us to feel</a:t>
            </a:r>
            <a:r>
              <a:rPr lang="en-US" sz="2800" dirty="0">
                <a:latin typeface="Noto Sans"/>
                <a:cs typeface="Noto Sans"/>
              </a:rPr>
              <a:t>. </a:t>
            </a:r>
          </a:p>
          <a:p>
            <a:pPr marL="12700" marR="63500">
              <a:lnSpc>
                <a:spcPct val="111100"/>
              </a:lnSpc>
              <a:spcBef>
                <a:spcPts val="100"/>
              </a:spcBef>
            </a:pPr>
            <a:endParaRPr lang="en-US" sz="1800" dirty="0">
              <a:latin typeface="Noto Sans"/>
              <a:cs typeface="Noto Sans"/>
            </a:endParaRPr>
          </a:p>
        </p:txBody>
      </p:sp>
      <p:sp>
        <p:nvSpPr>
          <p:cNvPr id="4" name="object 4"/>
          <p:cNvSpPr/>
          <p:nvPr/>
        </p:nvSpPr>
        <p:spPr>
          <a:xfrm>
            <a:off x="0" y="0"/>
            <a:ext cx="4174236" cy="68580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565892" y="0"/>
            <a:ext cx="1623059" cy="68580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7" name="object 7"/>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8" name="object 8"/>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pic>
        <p:nvPicPr>
          <p:cNvPr id="10" name="Picture 9">
            <a:extLst>
              <a:ext uri="{FF2B5EF4-FFF2-40B4-BE49-F238E27FC236}">
                <a16:creationId xmlns:a16="http://schemas.microsoft.com/office/drawing/2014/main" id="{8771ED01-29E0-4C7A-9A94-AA92777B2B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96" r="10613"/>
          <a:stretch/>
        </p:blipFill>
        <p:spPr>
          <a:xfrm>
            <a:off x="0" y="0"/>
            <a:ext cx="4174890" cy="6858000"/>
          </a:xfrm>
          <a:prstGeom prst="rect">
            <a:avLst/>
          </a:prstGeom>
        </p:spPr>
      </p:pic>
      <p:sp>
        <p:nvSpPr>
          <p:cNvPr id="11" name="object 2">
            <a:extLst>
              <a:ext uri="{FF2B5EF4-FFF2-40B4-BE49-F238E27FC236}">
                <a16:creationId xmlns:a16="http://schemas.microsoft.com/office/drawing/2014/main" id="{3BA7B2FD-B76B-4585-9EEB-8F0BA3F2F16F}"/>
              </a:ext>
            </a:extLst>
          </p:cNvPr>
          <p:cNvSpPr txBox="1">
            <a:spLocks/>
          </p:cNvSpPr>
          <p:nvPr/>
        </p:nvSpPr>
        <p:spPr>
          <a:xfrm>
            <a:off x="4644788" y="6248400"/>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Tree>
    <p:extLst>
      <p:ext uri="{BB962C8B-B14F-4D97-AF65-F5344CB8AC3E}">
        <p14:creationId xmlns:p14="http://schemas.microsoft.com/office/powerpoint/2010/main" val="384995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pic>
        <p:nvPicPr>
          <p:cNvPr id="12" name="Picture 11">
            <a:extLst>
              <a:ext uri="{FF2B5EF4-FFF2-40B4-BE49-F238E27FC236}">
                <a16:creationId xmlns:a16="http://schemas.microsoft.com/office/drawing/2014/main" id="{0000E1D6-66BF-4BE2-960E-BAD3D2026E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33" r="3231"/>
          <a:stretch/>
        </p:blipFill>
        <p:spPr>
          <a:xfrm>
            <a:off x="0" y="0"/>
            <a:ext cx="10564803" cy="6858000"/>
          </a:xfrm>
          <a:prstGeom prst="rect">
            <a:avLst/>
          </a:prstGeom>
        </p:spPr>
      </p:pic>
      <p:sp>
        <p:nvSpPr>
          <p:cNvPr id="13" name="object 2">
            <a:extLst>
              <a:ext uri="{FF2B5EF4-FFF2-40B4-BE49-F238E27FC236}">
                <a16:creationId xmlns:a16="http://schemas.microsoft.com/office/drawing/2014/main" id="{EC4B88B6-3D88-4C1A-8ED6-1257A65B4224}"/>
              </a:ext>
            </a:extLst>
          </p:cNvPr>
          <p:cNvSpPr txBox="1">
            <a:spLocks/>
          </p:cNvSpPr>
          <p:nvPr/>
        </p:nvSpPr>
        <p:spPr>
          <a:xfrm>
            <a:off x="152400" y="6096000"/>
            <a:ext cx="5943600" cy="632224"/>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4000" b="1" kern="0" spc="355" dirty="0">
                <a:solidFill>
                  <a:schemeClr val="bg1"/>
                </a:solidFill>
                <a:latin typeface="Noto Sans"/>
                <a:cs typeface="Noto Sans"/>
              </a:rPr>
              <a:t>BE STRATEGIC</a:t>
            </a:r>
            <a:endParaRPr lang="en-US" sz="4000" b="1" kern="0" dirty="0">
              <a:solidFill>
                <a:schemeClr val="bg1"/>
              </a:solidFill>
              <a:latin typeface="Noto Sans"/>
              <a:cs typeface="Noto Sans"/>
            </a:endParaRPr>
          </a:p>
        </p:txBody>
      </p:sp>
    </p:spTree>
    <p:extLst>
      <p:ext uri="{BB962C8B-B14F-4D97-AF65-F5344CB8AC3E}">
        <p14:creationId xmlns:p14="http://schemas.microsoft.com/office/powerpoint/2010/main" val="408253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pic>
        <p:nvPicPr>
          <p:cNvPr id="9" name="Picture 8">
            <a:extLst>
              <a:ext uri="{FF2B5EF4-FFF2-40B4-BE49-F238E27FC236}">
                <a16:creationId xmlns:a16="http://schemas.microsoft.com/office/drawing/2014/main" id="{8248005D-AC89-4E89-ABD2-88FBEEBD9C32}"/>
              </a:ext>
            </a:extLst>
          </p:cNvPr>
          <p:cNvPicPr>
            <a:picLocks noChangeAspect="1"/>
          </p:cNvPicPr>
          <p:nvPr/>
        </p:nvPicPr>
        <p:blipFill rotWithShape="1">
          <a:blip r:embed="rId4"/>
          <a:srcRect l="13655" t="8003" r="7391" b="17625"/>
          <a:stretch/>
        </p:blipFill>
        <p:spPr>
          <a:xfrm>
            <a:off x="0" y="0"/>
            <a:ext cx="10591799" cy="6857999"/>
          </a:xfrm>
          <a:prstGeom prst="rect">
            <a:avLst/>
          </a:prstGeom>
        </p:spPr>
      </p:pic>
      <p:sp>
        <p:nvSpPr>
          <p:cNvPr id="10" name="Rectangle: Rounded Corners 9">
            <a:extLst>
              <a:ext uri="{FF2B5EF4-FFF2-40B4-BE49-F238E27FC236}">
                <a16:creationId xmlns:a16="http://schemas.microsoft.com/office/drawing/2014/main" id="{C3358F84-1AB7-4CBF-AC39-FECCEAAEC899}"/>
              </a:ext>
            </a:extLst>
          </p:cNvPr>
          <p:cNvSpPr/>
          <p:nvPr/>
        </p:nvSpPr>
        <p:spPr>
          <a:xfrm>
            <a:off x="4584778" y="152400"/>
            <a:ext cx="5853448" cy="48295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3AE82D73-24FF-45C3-AF99-D143544D6E68}"/>
              </a:ext>
            </a:extLst>
          </p:cNvPr>
          <p:cNvSpPr txBox="1"/>
          <p:nvPr/>
        </p:nvSpPr>
        <p:spPr>
          <a:xfrm>
            <a:off x="4970359" y="489077"/>
            <a:ext cx="5311069" cy="584775"/>
          </a:xfrm>
          <a:prstGeom prst="rect">
            <a:avLst/>
          </a:prstGeom>
          <a:noFill/>
        </p:spPr>
        <p:txBody>
          <a:bodyPr wrap="none" rtlCol="0">
            <a:spAutoFit/>
          </a:bodyPr>
          <a:lstStyle/>
          <a:p>
            <a:r>
              <a:rPr lang="en-US" sz="3200" dirty="0">
                <a:solidFill>
                  <a:schemeClr val="tx2"/>
                </a:solidFill>
              </a:rPr>
              <a:t>​</a:t>
            </a:r>
            <a:r>
              <a:rPr lang="en-US" sz="2800" b="1" dirty="0">
                <a:solidFill>
                  <a:schemeClr val="tx2"/>
                </a:solidFill>
                <a:latin typeface="Noto Sans" panose="020B0502040504020204" pitchFamily="34" charset="0"/>
              </a:rPr>
              <a:t>People are Googling for God</a:t>
            </a:r>
            <a:r>
              <a:rPr lang="en-US" sz="3200" dirty="0">
                <a:solidFill>
                  <a:schemeClr val="tx2"/>
                </a:solidFill>
              </a:rPr>
              <a:t>.</a:t>
            </a:r>
          </a:p>
        </p:txBody>
      </p:sp>
      <p:sp>
        <p:nvSpPr>
          <p:cNvPr id="14" name="TextBox 13">
            <a:extLst>
              <a:ext uri="{FF2B5EF4-FFF2-40B4-BE49-F238E27FC236}">
                <a16:creationId xmlns:a16="http://schemas.microsoft.com/office/drawing/2014/main" id="{3220A706-25D1-4729-8190-175137957039}"/>
              </a:ext>
            </a:extLst>
          </p:cNvPr>
          <p:cNvSpPr txBox="1"/>
          <p:nvPr/>
        </p:nvSpPr>
        <p:spPr>
          <a:xfrm>
            <a:off x="5016139" y="1284806"/>
            <a:ext cx="4990725" cy="3139321"/>
          </a:xfrm>
          <a:prstGeom prst="rect">
            <a:avLst/>
          </a:prstGeom>
          <a:noFill/>
        </p:spPr>
        <p:txBody>
          <a:bodyPr wrap="square" rtlCol="0">
            <a:spAutoFit/>
          </a:bodyPr>
          <a:lstStyle/>
          <a:p>
            <a:r>
              <a:rPr lang="en-US" sz="2200" b="1" dirty="0">
                <a:latin typeface="Noto Sans" panose="020B0502040504020204" pitchFamily="34" charset="0"/>
              </a:rPr>
              <a:t>Each year there are millions of Google searches for answers to questions like:</a:t>
            </a:r>
          </a:p>
          <a:p>
            <a:endParaRPr lang="en-US" sz="2200" b="1" dirty="0">
              <a:latin typeface="Noto Sans" panose="020B0502040504020204" pitchFamily="34" charset="0"/>
            </a:endParaRPr>
          </a:p>
          <a:p>
            <a:pPr marL="285750" indent="-285750">
              <a:buFont typeface="Arial" panose="020B0604020202020204" pitchFamily="34" charset="0"/>
              <a:buChar char="•"/>
            </a:pPr>
            <a:r>
              <a:rPr lang="en-US" sz="2200" dirty="0">
                <a:latin typeface="Noto Sans" panose="020B0502040504020204" pitchFamily="34" charset="0"/>
              </a:rPr>
              <a:t>Is God real?</a:t>
            </a:r>
          </a:p>
          <a:p>
            <a:pPr marL="285750" indent="-285750">
              <a:buFont typeface="Arial" panose="020B0604020202020204" pitchFamily="34" charset="0"/>
              <a:buChar char="•"/>
            </a:pPr>
            <a:r>
              <a:rPr lang="en-US" sz="2200" dirty="0">
                <a:latin typeface="Noto Sans" panose="020B0502040504020204" pitchFamily="34" charset="0"/>
              </a:rPr>
              <a:t>What happens when we die?</a:t>
            </a:r>
          </a:p>
          <a:p>
            <a:pPr marL="285750" indent="-285750">
              <a:buFont typeface="Arial" panose="020B0604020202020204" pitchFamily="34" charset="0"/>
              <a:buChar char="•"/>
            </a:pPr>
            <a:r>
              <a:rPr lang="en-US" sz="2200" dirty="0">
                <a:latin typeface="Noto Sans" panose="020B0502040504020204" pitchFamily="34" charset="0"/>
              </a:rPr>
              <a:t>How do I know I’m saved?</a:t>
            </a:r>
          </a:p>
          <a:p>
            <a:pPr marL="285750" indent="-285750">
              <a:buFont typeface="Arial" panose="020B0604020202020204" pitchFamily="34" charset="0"/>
              <a:buChar char="•"/>
            </a:pPr>
            <a:r>
              <a:rPr lang="en-US" sz="2200" dirty="0">
                <a:latin typeface="Noto Sans" panose="020B0502040504020204" pitchFamily="34" charset="0"/>
              </a:rPr>
              <a:t>Why is there so much suffering in the world?</a:t>
            </a:r>
          </a:p>
        </p:txBody>
      </p:sp>
    </p:spTree>
    <p:extLst>
      <p:ext uri="{BB962C8B-B14F-4D97-AF65-F5344CB8AC3E}">
        <p14:creationId xmlns:p14="http://schemas.microsoft.com/office/powerpoint/2010/main" val="177356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pic>
        <p:nvPicPr>
          <p:cNvPr id="6" name="Picture 5">
            <a:extLst>
              <a:ext uri="{FF2B5EF4-FFF2-40B4-BE49-F238E27FC236}">
                <a16:creationId xmlns:a16="http://schemas.microsoft.com/office/drawing/2014/main" id="{5DC912E0-1104-4785-A6FD-1E30643A8F0F}"/>
              </a:ext>
            </a:extLst>
          </p:cNvPr>
          <p:cNvPicPr>
            <a:picLocks noChangeAspect="1"/>
          </p:cNvPicPr>
          <p:nvPr/>
        </p:nvPicPr>
        <p:blipFill rotWithShape="1">
          <a:blip r:embed="rId4"/>
          <a:srcRect l="32939" t="19021" r="29259" b="42773"/>
          <a:stretch/>
        </p:blipFill>
        <p:spPr>
          <a:xfrm>
            <a:off x="152400" y="3418032"/>
            <a:ext cx="5105400" cy="3439967"/>
          </a:xfrm>
          <a:prstGeom prst="rect">
            <a:avLst/>
          </a:prstGeom>
          <a:ln>
            <a:noFill/>
          </a:ln>
          <a:effectLst>
            <a:outerShdw blurRad="292100" dist="139700" dir="2700000" algn="tl" rotWithShape="0">
              <a:srgbClr val="333333">
                <a:alpha val="65000"/>
              </a:srgbClr>
            </a:outerShdw>
          </a:effectLst>
        </p:spPr>
      </p:pic>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570669"/>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3600" b="1" kern="0" spc="355" dirty="0">
                <a:solidFill>
                  <a:schemeClr val="accent2"/>
                </a:solidFill>
                <a:latin typeface="Noto Sans"/>
                <a:cs typeface="Noto Sans"/>
              </a:rPr>
              <a:t>GO FISH!</a:t>
            </a:r>
            <a:endParaRPr lang="en-US" sz="3600" b="1" kern="0" dirty="0">
              <a:solidFill>
                <a:schemeClr val="accent2"/>
              </a:solidFill>
              <a:latin typeface="Noto Sans"/>
              <a:cs typeface="Noto Sans"/>
            </a:endParaRPr>
          </a:p>
        </p:txBody>
      </p:sp>
      <p:pic>
        <p:nvPicPr>
          <p:cNvPr id="9" name="Picture 8">
            <a:extLst>
              <a:ext uri="{FF2B5EF4-FFF2-40B4-BE49-F238E27FC236}">
                <a16:creationId xmlns:a16="http://schemas.microsoft.com/office/drawing/2014/main" id="{028916E9-51D5-42FF-8AAB-A3C2E16E8D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7" r="617" b="54444"/>
          <a:stretch/>
        </p:blipFill>
        <p:spPr>
          <a:xfrm>
            <a:off x="5943600" y="3575915"/>
            <a:ext cx="3857625" cy="31242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2EFD76B-22BE-4041-8A6E-5938AE939C0E}"/>
              </a:ext>
            </a:extLst>
          </p:cNvPr>
          <p:cNvPicPr>
            <a:picLocks noChangeAspect="1"/>
          </p:cNvPicPr>
          <p:nvPr/>
        </p:nvPicPr>
        <p:blipFill rotWithShape="1">
          <a:blip r:embed="rId6"/>
          <a:srcRect l="-1" t="5590" r="53320" b="61111"/>
          <a:stretch/>
        </p:blipFill>
        <p:spPr>
          <a:xfrm>
            <a:off x="3780025" y="228600"/>
            <a:ext cx="6021200" cy="286346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F08A4A93-A0EE-4DF6-95CD-3552BAEE5B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995" y="1143480"/>
            <a:ext cx="2886075" cy="1950968"/>
          </a:xfrm>
          <a:prstGeom prst="rect">
            <a:avLst/>
          </a:prstGeom>
        </p:spPr>
      </p:pic>
    </p:spTree>
    <p:extLst>
      <p:ext uri="{BB962C8B-B14F-4D97-AF65-F5344CB8AC3E}">
        <p14:creationId xmlns:p14="http://schemas.microsoft.com/office/powerpoint/2010/main" val="345776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228600" y="1828800"/>
            <a:ext cx="9753600" cy="2095841"/>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4000" dirty="0">
                <a:latin typeface="Noto Sans" panose="020B0502040504020204" pitchFamily="34" charset="0"/>
              </a:rPr>
              <a:t>"My task, which I am trying to achieve is, by the power of the written word, to </a:t>
            </a:r>
            <a:r>
              <a:rPr lang="en-US" sz="4000" dirty="0">
                <a:solidFill>
                  <a:schemeClr val="accent2"/>
                </a:solidFill>
                <a:latin typeface="Noto Sans" panose="020B0502040504020204" pitchFamily="34" charset="0"/>
              </a:rPr>
              <a:t>make you hear</a:t>
            </a:r>
            <a:r>
              <a:rPr lang="en-US" sz="4000" dirty="0">
                <a:latin typeface="Noto Sans" panose="020B0502040504020204" pitchFamily="34" charset="0"/>
              </a:rPr>
              <a:t>, to </a:t>
            </a:r>
            <a:r>
              <a:rPr lang="en-US" sz="4000" dirty="0">
                <a:solidFill>
                  <a:schemeClr val="accent2"/>
                </a:solidFill>
                <a:latin typeface="Noto Sans" panose="020B0502040504020204" pitchFamily="34" charset="0"/>
              </a:rPr>
              <a:t>make you feel</a:t>
            </a:r>
            <a:r>
              <a:rPr lang="en-US" sz="4000" dirty="0">
                <a:latin typeface="Noto Sans" panose="020B0502040504020204" pitchFamily="34" charset="0"/>
              </a:rPr>
              <a:t>—it is, before all, to </a:t>
            </a:r>
            <a:r>
              <a:rPr lang="en-US" sz="4000" dirty="0">
                <a:solidFill>
                  <a:schemeClr val="accent2"/>
                </a:solidFill>
                <a:latin typeface="Noto Sans" panose="020B0502040504020204" pitchFamily="34" charset="0"/>
              </a:rPr>
              <a:t>make you see</a:t>
            </a:r>
            <a:r>
              <a:rPr lang="en-US" sz="4000" dirty="0">
                <a:latin typeface="Noto Sans" panose="020B0502040504020204" pitchFamily="34" charset="0"/>
              </a:rPr>
              <a:t>." </a:t>
            </a:r>
          </a:p>
          <a:p>
            <a:pPr algn="ctr"/>
            <a:r>
              <a:rPr lang="en-US" sz="2400" dirty="0">
                <a:latin typeface="Noto Sans" panose="020B0502040504020204" pitchFamily="34" charset="0"/>
              </a:rPr>
              <a:t>— Joseph Conrad, </a:t>
            </a:r>
            <a:r>
              <a:rPr lang="en-US" sz="2400" i="1" dirty="0">
                <a:latin typeface="Noto Sans" panose="020B0502040504020204" pitchFamily="34" charset="0"/>
              </a:rPr>
              <a:t>author</a:t>
            </a:r>
            <a:r>
              <a:rPr lang="en-US" sz="2400" dirty="0">
                <a:latin typeface="Noto Sans" panose="020B0502040504020204" pitchFamily="34" charset="0"/>
              </a:rPr>
              <a:t> </a:t>
            </a:r>
            <a:endParaRPr lang="en-US" sz="2400" kern="0" dirty="0">
              <a:solidFill>
                <a:schemeClr val="accent2"/>
              </a:solidFill>
              <a:latin typeface="Noto Sans" panose="020B0502040504020204" pitchFamily="34" charset="0"/>
            </a:endParaRPr>
          </a:p>
        </p:txBody>
      </p:sp>
    </p:spTree>
    <p:extLst>
      <p:ext uri="{BB962C8B-B14F-4D97-AF65-F5344CB8AC3E}">
        <p14:creationId xmlns:p14="http://schemas.microsoft.com/office/powerpoint/2010/main" val="316299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228600" y="1828800"/>
            <a:ext cx="9753600" cy="2095841"/>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4000" dirty="0">
                <a:latin typeface="Noto Sans" panose="020B0502040504020204" pitchFamily="34" charset="0"/>
              </a:rPr>
              <a:t>“How will your audience change as a result of your [article/letter/post/video]? </a:t>
            </a:r>
          </a:p>
          <a:p>
            <a:pPr algn="ctr"/>
            <a:r>
              <a:rPr lang="en-US" sz="2400" dirty="0">
                <a:latin typeface="Noto Sans" panose="020B0502040504020204" pitchFamily="34" charset="0"/>
              </a:rPr>
              <a:t>—Seth Godin, </a:t>
            </a:r>
            <a:r>
              <a:rPr lang="en-US" sz="2400" i="1" dirty="0">
                <a:latin typeface="Noto Sans" panose="020B0502040504020204" pitchFamily="34" charset="0"/>
              </a:rPr>
              <a:t>Marketing guru </a:t>
            </a:r>
          </a:p>
          <a:p>
            <a:pPr algn="ctr"/>
            <a:endParaRPr lang="en-US" sz="2400" i="1" kern="0" dirty="0">
              <a:solidFill>
                <a:schemeClr val="accent2"/>
              </a:solidFill>
              <a:latin typeface="Noto Sans" panose="020B0502040504020204" pitchFamily="34" charset="0"/>
            </a:endParaRPr>
          </a:p>
          <a:p>
            <a:pPr algn="ctr"/>
            <a:r>
              <a:rPr lang="en-US" sz="2400" kern="0" dirty="0">
                <a:latin typeface="Noto Sans" panose="020B0502040504020204" pitchFamily="34" charset="0"/>
              </a:rPr>
              <a:t>In other words: </a:t>
            </a:r>
          </a:p>
          <a:p>
            <a:pPr algn="ctr"/>
            <a:r>
              <a:rPr lang="en-US" sz="4000" kern="0" dirty="0">
                <a:solidFill>
                  <a:schemeClr val="accent2"/>
                </a:solidFill>
                <a:latin typeface="Noto Sans" panose="020B0502040504020204" pitchFamily="34" charset="0"/>
              </a:rPr>
              <a:t>Why should they read or watch </a:t>
            </a:r>
            <a:r>
              <a:rPr lang="en-US" sz="4000" i="1" kern="0" dirty="0">
                <a:solidFill>
                  <a:schemeClr val="accent2"/>
                </a:solidFill>
                <a:latin typeface="Noto Sans" panose="020B0502040504020204" pitchFamily="34" charset="0"/>
              </a:rPr>
              <a:t>your</a:t>
            </a:r>
            <a:r>
              <a:rPr lang="en-US" sz="4000" kern="0" dirty="0">
                <a:solidFill>
                  <a:schemeClr val="accent2"/>
                </a:solidFill>
                <a:latin typeface="Noto Sans" panose="020B0502040504020204" pitchFamily="34" charset="0"/>
              </a:rPr>
              <a:t> content instead of someone else’s?</a:t>
            </a:r>
            <a:r>
              <a:rPr lang="en-US" sz="2400" kern="0" dirty="0">
                <a:solidFill>
                  <a:schemeClr val="accent2"/>
                </a:solidFill>
                <a:latin typeface="Noto Sans" panose="020B0502040504020204" pitchFamily="34" charset="0"/>
              </a:rPr>
              <a:t> </a:t>
            </a:r>
          </a:p>
        </p:txBody>
      </p:sp>
    </p:spTree>
    <p:extLst>
      <p:ext uri="{BB962C8B-B14F-4D97-AF65-F5344CB8AC3E}">
        <p14:creationId xmlns:p14="http://schemas.microsoft.com/office/powerpoint/2010/main" val="88576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4800600" y="1250312"/>
            <a:ext cx="5711114" cy="2706978"/>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600" b="1" dirty="0">
                <a:solidFill>
                  <a:schemeClr val="tx2"/>
                </a:solidFill>
                <a:latin typeface="Noto Sans" panose="020B0502040504020204" pitchFamily="34" charset="0"/>
              </a:rPr>
              <a:t>Tips for Getting Your Content Noticed</a:t>
            </a:r>
          </a:p>
          <a:p>
            <a:endParaRPr lang="en-US" sz="2400" dirty="0">
              <a:solidFill>
                <a:schemeClr val="tx2"/>
              </a:solidFill>
              <a:latin typeface="Noto Sans" panose="020B0502040504020204" pitchFamily="34" charset="0"/>
            </a:endParaRPr>
          </a:p>
          <a:p>
            <a:pPr marL="342900" indent="-342900">
              <a:buFont typeface="Arial" panose="020B0604020202020204" pitchFamily="34" charset="0"/>
              <a:buChar char="•"/>
            </a:pPr>
            <a:r>
              <a:rPr lang="en-US" sz="2400" dirty="0">
                <a:latin typeface="Noto Sans" panose="020B0502040504020204" pitchFamily="34" charset="0"/>
              </a:rPr>
              <a:t>List posts perform well.</a:t>
            </a:r>
          </a:p>
          <a:p>
            <a:pPr marL="342900" indent="-342900">
              <a:buFont typeface="Arial" panose="020B0604020202020204" pitchFamily="34" charset="0"/>
              <a:buChar char="•"/>
            </a:pPr>
            <a:r>
              <a:rPr lang="en-US" sz="2400" dirty="0">
                <a:latin typeface="Noto Sans" panose="020B0502040504020204" pitchFamily="34" charset="0"/>
              </a:rPr>
              <a:t>Use “you” and “your” frequently.</a:t>
            </a:r>
          </a:p>
          <a:p>
            <a:pPr marL="342900" indent="-342900">
              <a:buFont typeface="Arial" panose="020B0604020202020204" pitchFamily="34" charset="0"/>
              <a:buChar char="•"/>
            </a:pPr>
            <a:r>
              <a:rPr lang="en-US" sz="2400" dirty="0">
                <a:latin typeface="Noto Sans" panose="020B0502040504020204" pitchFamily="34" charset="0"/>
              </a:rPr>
              <a:t>Enable your readers to envision a </a:t>
            </a:r>
            <a:br>
              <a:rPr lang="en-US" sz="2400" dirty="0">
                <a:latin typeface="Noto Sans" panose="020B0502040504020204" pitchFamily="34" charset="0"/>
              </a:rPr>
            </a:br>
            <a:r>
              <a:rPr lang="en-US" sz="2400" dirty="0">
                <a:latin typeface="Noto Sans" panose="020B0502040504020204" pitchFamily="34" charset="0"/>
              </a:rPr>
              <a:t>better life.</a:t>
            </a:r>
          </a:p>
          <a:p>
            <a:pPr marL="342900" indent="-342900">
              <a:buFont typeface="Arial" panose="020B0604020202020204" pitchFamily="34" charset="0"/>
              <a:buChar char="•"/>
            </a:pPr>
            <a:r>
              <a:rPr lang="en-US" sz="2400" dirty="0">
                <a:latin typeface="Noto Sans" panose="020B0502040504020204" pitchFamily="34" charset="0"/>
              </a:rPr>
              <a:t>Slightly alter headlines for different channels.</a:t>
            </a:r>
          </a:p>
          <a:p>
            <a:pPr marL="342900" indent="-342900">
              <a:buFont typeface="Arial" panose="020B0604020202020204" pitchFamily="34" charset="0"/>
              <a:buChar char="•"/>
            </a:pPr>
            <a:r>
              <a:rPr lang="en-US" sz="2400" dirty="0">
                <a:latin typeface="Noto Sans" panose="020B0502040504020204" pitchFamily="34" charset="0"/>
              </a:rPr>
              <a:t>Tug at emotions.</a:t>
            </a:r>
          </a:p>
          <a:p>
            <a:pPr marL="342900" indent="-342900">
              <a:buFont typeface="Arial" panose="020B0604020202020204" pitchFamily="34" charset="0"/>
              <a:buChar char="•"/>
            </a:pPr>
            <a:r>
              <a:rPr lang="en-US" sz="2400" dirty="0">
                <a:latin typeface="Noto Sans" panose="020B0502040504020204" pitchFamily="34" charset="0"/>
              </a:rPr>
              <a:t>Stay real and conversational.</a:t>
            </a:r>
            <a:br>
              <a:rPr lang="en-US" sz="2000" dirty="0"/>
            </a:br>
            <a:endParaRPr lang="en-US" sz="2000" dirty="0"/>
          </a:p>
          <a:p>
            <a:endParaRPr lang="en-US" sz="2000" dirty="0"/>
          </a:p>
        </p:txBody>
      </p:sp>
      <p:pic>
        <p:nvPicPr>
          <p:cNvPr id="7" name="Picture 6">
            <a:extLst>
              <a:ext uri="{FF2B5EF4-FFF2-40B4-BE49-F238E27FC236}">
                <a16:creationId xmlns:a16="http://schemas.microsoft.com/office/drawing/2014/main" id="{275B5BA4-A447-4862-945A-426915B0CC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1"/>
          <a:stretch/>
        </p:blipFill>
        <p:spPr>
          <a:xfrm>
            <a:off x="0" y="0"/>
            <a:ext cx="4342926" cy="6858000"/>
          </a:xfrm>
          <a:prstGeom prst="rect">
            <a:avLst/>
          </a:prstGeom>
        </p:spPr>
      </p:pic>
    </p:spTree>
    <p:extLst>
      <p:ext uri="{BB962C8B-B14F-4D97-AF65-F5344CB8AC3E}">
        <p14:creationId xmlns:p14="http://schemas.microsoft.com/office/powerpoint/2010/main" val="402630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1676400" y="1735777"/>
            <a:ext cx="8305800" cy="2706978"/>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600" b="1" dirty="0">
                <a:solidFill>
                  <a:schemeClr val="tx2"/>
                </a:solidFill>
                <a:latin typeface="Noto Sans" panose="020B0502040504020204" pitchFamily="34" charset="0"/>
              </a:rPr>
              <a:t>Why People Share Online</a:t>
            </a:r>
          </a:p>
          <a:p>
            <a:endParaRPr lang="en-US" sz="2400" dirty="0">
              <a:solidFill>
                <a:schemeClr val="tx2"/>
              </a:solidFill>
              <a:latin typeface="Noto Sans" panose="020B0502040504020204" pitchFamily="34" charset="0"/>
            </a:endParaRPr>
          </a:p>
          <a:p>
            <a:pPr marL="342900" indent="-342900">
              <a:buFont typeface="Arial" panose="020B0604020202020204" pitchFamily="34" charset="0"/>
              <a:buChar char="•"/>
            </a:pPr>
            <a:r>
              <a:rPr lang="en-US" sz="2400" dirty="0">
                <a:latin typeface="Noto Sans" panose="020B0502040504020204" pitchFamily="34" charset="0"/>
              </a:rPr>
              <a:t>To improve the lives of others.</a:t>
            </a:r>
          </a:p>
          <a:p>
            <a:pPr marL="342900" indent="-342900">
              <a:buFont typeface="Arial" panose="020B0604020202020204" pitchFamily="34" charset="0"/>
              <a:buChar char="•"/>
            </a:pPr>
            <a:r>
              <a:rPr lang="en-US" sz="2400" dirty="0">
                <a:latin typeface="Noto Sans" panose="020B0502040504020204" pitchFamily="34" charset="0"/>
              </a:rPr>
              <a:t>To define themselves. </a:t>
            </a:r>
          </a:p>
          <a:p>
            <a:pPr marL="342900" indent="-342900">
              <a:buFont typeface="Arial" panose="020B0604020202020204" pitchFamily="34" charset="0"/>
              <a:buChar char="•"/>
            </a:pPr>
            <a:r>
              <a:rPr lang="en-US" sz="2400" dirty="0">
                <a:latin typeface="Noto Sans" panose="020B0502040504020204" pitchFamily="34" charset="0"/>
              </a:rPr>
              <a:t>To grow and nourish relationships. </a:t>
            </a:r>
          </a:p>
          <a:p>
            <a:pPr marL="342900" indent="-342900">
              <a:buFont typeface="Arial" panose="020B0604020202020204" pitchFamily="34" charset="0"/>
              <a:buChar char="•"/>
            </a:pPr>
            <a:r>
              <a:rPr lang="en-US" sz="2400" dirty="0">
                <a:latin typeface="Noto Sans" panose="020B0502040504020204" pitchFamily="34" charset="0"/>
              </a:rPr>
              <a:t>Self-fulfillment. </a:t>
            </a:r>
          </a:p>
          <a:p>
            <a:pPr marL="342900" indent="-342900">
              <a:buFont typeface="Arial" panose="020B0604020202020204" pitchFamily="34" charset="0"/>
              <a:buChar char="•"/>
            </a:pPr>
            <a:r>
              <a:rPr lang="en-US" sz="2400" dirty="0">
                <a:latin typeface="Noto Sans" panose="020B0502040504020204" pitchFamily="34" charset="0"/>
              </a:rPr>
              <a:t>To get the word out about causes they believe in</a:t>
            </a:r>
            <a:r>
              <a:rPr lang="en-US" b="1" dirty="0"/>
              <a:t>.</a:t>
            </a:r>
          </a:p>
          <a:p>
            <a:endParaRPr lang="en-US" b="1" dirty="0"/>
          </a:p>
          <a:p>
            <a:r>
              <a:rPr lang="en-US" dirty="0"/>
              <a:t>“These five key motivations clearly show that </a:t>
            </a:r>
            <a:r>
              <a:rPr lang="en-US" b="1" dirty="0">
                <a:solidFill>
                  <a:schemeClr val="accent2"/>
                </a:solidFill>
              </a:rPr>
              <a:t>your audience’s main reasons for sharing are their relationships with other people</a:t>
            </a:r>
            <a:r>
              <a:rPr lang="en-US" dirty="0"/>
              <a:t>—not your brand. Keep this in mind as you continue creating and sharing audience-focused content.” —</a:t>
            </a:r>
            <a:r>
              <a:rPr lang="en-US" b="1" dirty="0"/>
              <a:t> </a:t>
            </a:r>
            <a:r>
              <a:rPr lang="en-US" dirty="0"/>
              <a:t>Dara </a:t>
            </a:r>
            <a:r>
              <a:rPr lang="en-US" dirty="0" err="1"/>
              <a:t>Fontein</a:t>
            </a:r>
            <a:r>
              <a:rPr lang="en-US" dirty="0"/>
              <a:t>, </a:t>
            </a:r>
            <a:r>
              <a:rPr lang="en-US" i="1" dirty="0"/>
              <a:t>Hootsuite</a:t>
            </a:r>
          </a:p>
          <a:p>
            <a:endParaRPr lang="en-US" sz="2000" dirty="0"/>
          </a:p>
          <a:p>
            <a:endParaRPr lang="en-US" sz="2000" dirty="0"/>
          </a:p>
          <a:p>
            <a:br>
              <a:rPr lang="en-US" sz="2000" dirty="0"/>
            </a:br>
            <a:endParaRPr lang="en-US" sz="2000" dirty="0"/>
          </a:p>
          <a:p>
            <a:endParaRPr lang="en-US" sz="2000" dirty="0"/>
          </a:p>
        </p:txBody>
      </p:sp>
      <p:sp>
        <p:nvSpPr>
          <p:cNvPr id="6" name="TextBox 5">
            <a:extLst>
              <a:ext uri="{FF2B5EF4-FFF2-40B4-BE49-F238E27FC236}">
                <a16:creationId xmlns:a16="http://schemas.microsoft.com/office/drawing/2014/main" id="{DCB36832-0285-4050-9210-3E5C48A01753}"/>
              </a:ext>
            </a:extLst>
          </p:cNvPr>
          <p:cNvSpPr txBox="1"/>
          <p:nvPr/>
        </p:nvSpPr>
        <p:spPr>
          <a:xfrm>
            <a:off x="1676400" y="6400800"/>
            <a:ext cx="7086235" cy="369332"/>
          </a:xfrm>
          <a:prstGeom prst="rect">
            <a:avLst/>
          </a:prstGeom>
          <a:noFill/>
        </p:spPr>
        <p:txBody>
          <a:bodyPr wrap="none" rtlCol="0">
            <a:spAutoFit/>
          </a:bodyPr>
          <a:lstStyle/>
          <a:p>
            <a:r>
              <a:rPr lang="en-US" b="1" dirty="0"/>
              <a:t>New York Times: </a:t>
            </a:r>
            <a:r>
              <a:rPr lang="en-US" dirty="0"/>
              <a:t>blog.hootsuite.com/social-media-psychology-marketers</a:t>
            </a:r>
          </a:p>
        </p:txBody>
      </p:sp>
      <p:pic>
        <p:nvPicPr>
          <p:cNvPr id="9" name="Picture 8">
            <a:extLst>
              <a:ext uri="{FF2B5EF4-FFF2-40B4-BE49-F238E27FC236}">
                <a16:creationId xmlns:a16="http://schemas.microsoft.com/office/drawing/2014/main" id="{B2CE553A-D599-4FDB-BE0E-057407390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45486"/>
            <a:ext cx="2054012" cy="1607114"/>
          </a:xfrm>
          <a:prstGeom prst="rect">
            <a:avLst/>
          </a:prstGeom>
        </p:spPr>
      </p:pic>
    </p:spTree>
    <p:extLst>
      <p:ext uri="{BB962C8B-B14F-4D97-AF65-F5344CB8AC3E}">
        <p14:creationId xmlns:p14="http://schemas.microsoft.com/office/powerpoint/2010/main" val="397882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pic>
        <p:nvPicPr>
          <p:cNvPr id="8" name="Picture 7">
            <a:extLst>
              <a:ext uri="{FF2B5EF4-FFF2-40B4-BE49-F238E27FC236}">
                <a16:creationId xmlns:a16="http://schemas.microsoft.com/office/drawing/2014/main" id="{07E89080-56B4-4608-B646-6F6CA0CF7DED}"/>
              </a:ext>
            </a:extLst>
          </p:cNvPr>
          <p:cNvPicPr>
            <a:picLocks noChangeAspect="1"/>
          </p:cNvPicPr>
          <p:nvPr/>
        </p:nvPicPr>
        <p:blipFill rotWithShape="1">
          <a:blip r:embed="rId4">
            <a:extLst>
              <a:ext uri="{28A0092B-C50C-407E-A947-70E740481C1C}">
                <a14:useLocalDpi xmlns:a14="http://schemas.microsoft.com/office/drawing/2010/main" val="0"/>
              </a:ext>
            </a:extLst>
          </a:blip>
          <a:srcRect l="3792"/>
          <a:stretch/>
        </p:blipFill>
        <p:spPr>
          <a:xfrm>
            <a:off x="0" y="-5278"/>
            <a:ext cx="10564803" cy="6863278"/>
          </a:xfrm>
          <a:prstGeom prst="rect">
            <a:avLst/>
          </a:prstGeom>
        </p:spPr>
      </p:pic>
      <p:sp>
        <p:nvSpPr>
          <p:cNvPr id="10" name="Rectangle: Rounded Corners 9">
            <a:extLst>
              <a:ext uri="{FF2B5EF4-FFF2-40B4-BE49-F238E27FC236}">
                <a16:creationId xmlns:a16="http://schemas.microsoft.com/office/drawing/2014/main" id="{C3358F84-1AB7-4CBF-AC39-FECCEAAEC899}"/>
              </a:ext>
            </a:extLst>
          </p:cNvPr>
          <p:cNvSpPr/>
          <p:nvPr/>
        </p:nvSpPr>
        <p:spPr>
          <a:xfrm>
            <a:off x="4990879" y="1134837"/>
            <a:ext cx="5409026" cy="5410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3AE82D73-24FF-45C3-AF99-D143544D6E68}"/>
              </a:ext>
            </a:extLst>
          </p:cNvPr>
          <p:cNvSpPr txBox="1"/>
          <p:nvPr/>
        </p:nvSpPr>
        <p:spPr>
          <a:xfrm>
            <a:off x="5186852" y="1676400"/>
            <a:ext cx="5036505" cy="954107"/>
          </a:xfrm>
          <a:prstGeom prst="rect">
            <a:avLst/>
          </a:prstGeom>
          <a:noFill/>
        </p:spPr>
        <p:txBody>
          <a:bodyPr wrap="square" rtlCol="0">
            <a:spAutoFit/>
          </a:bodyPr>
          <a:lstStyle/>
          <a:p>
            <a:r>
              <a:rPr lang="en-US" sz="2800" b="1" dirty="0">
                <a:solidFill>
                  <a:schemeClr val="tx2"/>
                </a:solidFill>
                <a:latin typeface="Noto Sans" panose="020B0502040504020204" pitchFamily="34" charset="0"/>
              </a:rPr>
              <a:t>What does it mean to write conversationally?</a:t>
            </a:r>
            <a:endParaRPr lang="en-US" sz="2800" dirty="0">
              <a:solidFill>
                <a:schemeClr val="tx2"/>
              </a:solidFill>
              <a:latin typeface="Noto Sans" panose="020B0502040504020204" pitchFamily="34" charset="0"/>
            </a:endParaRPr>
          </a:p>
        </p:txBody>
      </p:sp>
      <p:sp>
        <p:nvSpPr>
          <p:cNvPr id="14" name="TextBox 13">
            <a:extLst>
              <a:ext uri="{FF2B5EF4-FFF2-40B4-BE49-F238E27FC236}">
                <a16:creationId xmlns:a16="http://schemas.microsoft.com/office/drawing/2014/main" id="{3220A706-25D1-4729-8190-175137957039}"/>
              </a:ext>
            </a:extLst>
          </p:cNvPr>
          <p:cNvSpPr txBox="1"/>
          <p:nvPr/>
        </p:nvSpPr>
        <p:spPr>
          <a:xfrm>
            <a:off x="5336219" y="2436313"/>
            <a:ext cx="4990725" cy="3754874"/>
          </a:xfrm>
          <a:prstGeom prst="rect">
            <a:avLst/>
          </a:prstGeom>
          <a:noFill/>
        </p:spPr>
        <p:txBody>
          <a:bodyPr wrap="square" rtlCol="0">
            <a:spAutoFit/>
          </a:bodyPr>
          <a:lstStyle/>
          <a:p>
            <a:endParaRPr lang="en-US" sz="2200" b="1" dirty="0">
              <a:latin typeface="Noto Sans" panose="020B0502040504020204" pitchFamily="34" charset="0"/>
            </a:endParaRPr>
          </a:p>
          <a:p>
            <a:pPr marL="285750" indent="-285750">
              <a:buFont typeface="Arial" panose="020B0604020202020204" pitchFamily="34" charset="0"/>
              <a:buChar char="•"/>
            </a:pPr>
            <a:r>
              <a:rPr lang="en-US" b="1" dirty="0">
                <a:latin typeface="Noto Sans" panose="020B0502040504020204" pitchFamily="34" charset="0"/>
              </a:rPr>
              <a:t>Use: </a:t>
            </a:r>
          </a:p>
          <a:p>
            <a:pPr marL="742950" lvl="1" indent="-285750">
              <a:buFont typeface="Arial" panose="020B0604020202020204" pitchFamily="34" charset="0"/>
              <a:buChar char="•"/>
            </a:pPr>
            <a:r>
              <a:rPr lang="en-US" dirty="0">
                <a:latin typeface="Noto Sans" panose="020B0502040504020204" pitchFamily="34" charset="0"/>
              </a:rPr>
              <a:t>simple, easy to understand language. </a:t>
            </a:r>
          </a:p>
          <a:p>
            <a:pPr marL="742950" lvl="1" indent="-285750">
              <a:buFont typeface="Arial" panose="020B0604020202020204" pitchFamily="34" charset="0"/>
              <a:buChar char="•"/>
            </a:pPr>
            <a:r>
              <a:rPr lang="en-US" dirty="0">
                <a:latin typeface="Noto Sans" panose="020B0502040504020204" pitchFamily="34" charset="0"/>
              </a:rPr>
              <a:t>“you,” “your,” and “I.”</a:t>
            </a:r>
          </a:p>
          <a:p>
            <a:pPr marL="742950" lvl="1" indent="-285750">
              <a:buFont typeface="Arial" panose="020B0604020202020204" pitchFamily="34" charset="0"/>
              <a:buChar char="•"/>
            </a:pPr>
            <a:r>
              <a:rPr lang="en-US" dirty="0">
                <a:latin typeface="Noto Sans" panose="020B0502040504020204" pitchFamily="34" charset="0"/>
              </a:rPr>
              <a:t>active voice instead of passive voice.</a:t>
            </a:r>
          </a:p>
          <a:p>
            <a:pPr marL="742950" lvl="1" indent="-285750">
              <a:buFont typeface="Arial" panose="020B0604020202020204" pitchFamily="34" charset="0"/>
              <a:buChar char="•"/>
            </a:pPr>
            <a:r>
              <a:rPr lang="en-US" dirty="0">
                <a:latin typeface="Noto Sans" panose="020B0502040504020204" pitchFamily="34" charset="0"/>
              </a:rPr>
              <a:t>examples, similes, and metaphors.</a:t>
            </a:r>
          </a:p>
          <a:p>
            <a:pPr marL="742950" lvl="1" indent="-285750">
              <a:buFont typeface="Arial" panose="020B0604020202020204" pitchFamily="34" charset="0"/>
              <a:buChar char="•"/>
            </a:pPr>
            <a:r>
              <a:rPr lang="en-US" dirty="0">
                <a:latin typeface="Noto Sans" panose="020B0502040504020204" pitchFamily="34" charset="0"/>
              </a:rPr>
              <a:t>contractions, and start sentences with And/But.</a:t>
            </a:r>
          </a:p>
          <a:p>
            <a:pPr marL="285750" indent="-285750">
              <a:buFont typeface="Arial" panose="020B0604020202020204" pitchFamily="34" charset="0"/>
              <a:buChar char="•"/>
            </a:pPr>
            <a:r>
              <a:rPr lang="en-US" dirty="0">
                <a:latin typeface="Noto Sans" panose="020B0502040504020204" pitchFamily="34" charset="0"/>
              </a:rPr>
              <a:t>Tell stories.</a:t>
            </a:r>
          </a:p>
          <a:p>
            <a:pPr marL="285750" indent="-285750">
              <a:buFont typeface="Arial" panose="020B0604020202020204" pitchFamily="34" charset="0"/>
              <a:buChar char="•"/>
            </a:pPr>
            <a:r>
              <a:rPr lang="en-US" dirty="0">
                <a:latin typeface="Noto Sans" panose="020B0502040504020204" pitchFamily="34" charset="0"/>
              </a:rPr>
              <a:t>Keep it short and digestible. </a:t>
            </a:r>
          </a:p>
          <a:p>
            <a:pPr marL="285750" indent="-285750">
              <a:buFont typeface="Arial" panose="020B0604020202020204" pitchFamily="34" charset="0"/>
              <a:buChar char="•"/>
            </a:pPr>
            <a:r>
              <a:rPr lang="en-US" dirty="0">
                <a:latin typeface="Noto Sans" panose="020B0502040504020204" pitchFamily="34" charset="0"/>
              </a:rPr>
              <a:t>Do not ramble</a:t>
            </a:r>
          </a:p>
          <a:p>
            <a:pPr marL="285750" indent="-285750">
              <a:buFont typeface="Arial" panose="020B0604020202020204" pitchFamily="34" charset="0"/>
              <a:buChar char="•"/>
            </a:pPr>
            <a:r>
              <a:rPr lang="en-US" dirty="0">
                <a:latin typeface="Noto Sans" panose="020B0502040504020204" pitchFamily="34" charset="0"/>
              </a:rPr>
              <a:t>Ask questions.</a:t>
            </a:r>
          </a:p>
          <a:p>
            <a:pPr marL="285750" indent="-285750">
              <a:buFont typeface="Arial" panose="020B0604020202020204" pitchFamily="34" charset="0"/>
              <a:buChar char="•"/>
            </a:pPr>
            <a:r>
              <a:rPr lang="en-US" dirty="0">
                <a:latin typeface="Noto Sans" panose="020B0502040504020204" pitchFamily="34" charset="0"/>
              </a:rPr>
              <a:t>Write to your target audience.</a:t>
            </a:r>
          </a:p>
        </p:txBody>
      </p:sp>
    </p:spTree>
    <p:extLst>
      <p:ext uri="{BB962C8B-B14F-4D97-AF65-F5344CB8AC3E}">
        <p14:creationId xmlns:p14="http://schemas.microsoft.com/office/powerpoint/2010/main" val="16341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576814" cy="6858000"/>
          </a:xfrm>
          <a:prstGeom prst="rect">
            <a:avLst/>
          </a:prstGeom>
          <a:blipFill>
            <a:blip r:embed="rId3" cstate="print"/>
            <a:stretch>
              <a:fillRect/>
            </a:stretch>
          </a:blipFill>
        </p:spPr>
        <p:txBody>
          <a:bodyPr wrap="square" lIns="0" tIns="0" rIns="0" bIns="0" rtlCol="0"/>
          <a:lstStyle/>
          <a:p>
            <a:endParaRPr/>
          </a:p>
        </p:txBody>
      </p:sp>
      <p:pic>
        <p:nvPicPr>
          <p:cNvPr id="3" name="Picture 2">
            <a:extLst>
              <a:ext uri="{FF2B5EF4-FFF2-40B4-BE49-F238E27FC236}">
                <a16:creationId xmlns:a16="http://schemas.microsoft.com/office/drawing/2014/main" id="{B2E57814-3295-4ABA-9931-CF5D7DEC4398}"/>
              </a:ext>
            </a:extLst>
          </p:cNvPr>
          <p:cNvPicPr>
            <a:picLocks noChangeAspect="1"/>
          </p:cNvPicPr>
          <p:nvPr/>
        </p:nvPicPr>
        <p:blipFill rotWithShape="1">
          <a:blip r:embed="rId4"/>
          <a:srcRect l="8654" t="-41" r="11266" b="41"/>
          <a:stretch/>
        </p:blipFill>
        <p:spPr>
          <a:xfrm>
            <a:off x="0" y="-10886"/>
            <a:ext cx="10576814" cy="6866040"/>
          </a:xfrm>
          <a:prstGeom prst="rect">
            <a:avLst/>
          </a:prstGeom>
        </p:spPr>
      </p:pic>
      <p:pic>
        <p:nvPicPr>
          <p:cNvPr id="5" name="Picture 4">
            <a:extLst>
              <a:ext uri="{FF2B5EF4-FFF2-40B4-BE49-F238E27FC236}">
                <a16:creationId xmlns:a16="http://schemas.microsoft.com/office/drawing/2014/main" id="{C6E8C46F-8BE5-4D97-A86D-6615142258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937"/>
          <a:stretch/>
        </p:blipFill>
        <p:spPr>
          <a:xfrm>
            <a:off x="5216" y="0"/>
            <a:ext cx="10571598" cy="6858000"/>
          </a:xfrm>
          <a:prstGeom prst="rect">
            <a:avLst/>
          </a:prstGeom>
        </p:spPr>
      </p:pic>
      <p:sp>
        <p:nvSpPr>
          <p:cNvPr id="4" name="object 2">
            <a:extLst>
              <a:ext uri="{FF2B5EF4-FFF2-40B4-BE49-F238E27FC236}">
                <a16:creationId xmlns:a16="http://schemas.microsoft.com/office/drawing/2014/main" id="{E05FB090-278A-406C-92D7-61F365B05D88}"/>
              </a:ext>
            </a:extLst>
          </p:cNvPr>
          <p:cNvSpPr txBox="1">
            <a:spLocks/>
          </p:cNvSpPr>
          <p:nvPr/>
        </p:nvSpPr>
        <p:spPr>
          <a:xfrm>
            <a:off x="304800" y="228600"/>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chemeClr val="bg1">
                    <a:lumMod val="85000"/>
                  </a:schemeClr>
                </a:solidFill>
                <a:latin typeface="Noto Sans" panose="020B0502040504020204" pitchFamily="34" charset="0"/>
              </a:rPr>
              <a:t>SDAdata.org</a:t>
            </a:r>
            <a:endParaRPr lang="en-US" sz="2550" kern="0" dirty="0">
              <a:solidFill>
                <a:schemeClr val="bg1">
                  <a:lumMod val="85000"/>
                </a:schemeClr>
              </a:solidFill>
              <a:latin typeface="Noto Sans" panose="020B0502040504020204" pitchFamily="34" charset="0"/>
              <a:cs typeface="Noto Sans"/>
            </a:endParaRPr>
          </a:p>
        </p:txBody>
      </p:sp>
      <p:sp>
        <p:nvSpPr>
          <p:cNvPr id="7" name="Rectangle: Rounded Corners 6">
            <a:extLst>
              <a:ext uri="{FF2B5EF4-FFF2-40B4-BE49-F238E27FC236}">
                <a16:creationId xmlns:a16="http://schemas.microsoft.com/office/drawing/2014/main" id="{26C88A21-429C-4F20-ABEF-D8C87E9DB7DE}"/>
              </a:ext>
            </a:extLst>
          </p:cNvPr>
          <p:cNvSpPr/>
          <p:nvPr/>
        </p:nvSpPr>
        <p:spPr>
          <a:xfrm>
            <a:off x="152400" y="4876800"/>
            <a:ext cx="7848599" cy="1896837"/>
          </a:xfrm>
          <a:prstGeom prst="roundRect">
            <a:avLst/>
          </a:prstGeom>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object 2">
            <a:extLst>
              <a:ext uri="{FF2B5EF4-FFF2-40B4-BE49-F238E27FC236}">
                <a16:creationId xmlns:a16="http://schemas.microsoft.com/office/drawing/2014/main" id="{5AE59522-4A60-41E4-B582-4979FE9E9145}"/>
              </a:ext>
            </a:extLst>
          </p:cNvPr>
          <p:cNvSpPr txBox="1">
            <a:spLocks/>
          </p:cNvSpPr>
          <p:nvPr/>
        </p:nvSpPr>
        <p:spPr>
          <a:xfrm>
            <a:off x="533400" y="5071806"/>
            <a:ext cx="6934200" cy="1506823"/>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3200" b="1" dirty="0">
                <a:solidFill>
                  <a:schemeClr val="accent2"/>
                </a:solidFill>
                <a:latin typeface="Noto Sans" panose="020B0502040504020204" pitchFamily="34" charset="0"/>
              </a:rPr>
              <a:t>SPEAKING TO THE COLLECTIVE WE</a:t>
            </a:r>
            <a:br>
              <a:rPr lang="en-US" sz="2400" dirty="0">
                <a:latin typeface="Noto Sans" panose="020B0502040504020204" pitchFamily="34" charset="0"/>
              </a:rPr>
            </a:br>
            <a:r>
              <a:rPr lang="en-US" sz="2400" i="1" dirty="0">
                <a:latin typeface="Noto Sans" panose="020B0502040504020204" pitchFamily="34" charset="0"/>
              </a:rPr>
              <a:t>Pendulum: How Past Generations Shape Our Present and Predict Our Future</a:t>
            </a:r>
          </a:p>
          <a:p>
            <a:pPr marL="12700">
              <a:spcBef>
                <a:spcPts val="130"/>
              </a:spcBef>
              <a:tabLst>
                <a:tab pos="1645285" algn="l"/>
              </a:tabLst>
            </a:pPr>
            <a:r>
              <a:rPr lang="en-US" sz="1600" b="1" i="1" kern="0" dirty="0">
                <a:solidFill>
                  <a:schemeClr val="tx2"/>
                </a:solidFill>
                <a:latin typeface="Noto Sans" panose="020B0502040504020204" pitchFamily="34" charset="0"/>
                <a:cs typeface="Noto Sans"/>
              </a:rPr>
              <a:t>sdadata.org/digital-evangelism-blog/words-matter-so-do-you</a:t>
            </a:r>
          </a:p>
        </p:txBody>
      </p:sp>
    </p:spTree>
    <p:extLst>
      <p:ext uri="{BB962C8B-B14F-4D97-AF65-F5344CB8AC3E}">
        <p14:creationId xmlns:p14="http://schemas.microsoft.com/office/powerpoint/2010/main" val="286116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685800" y="2362200"/>
            <a:ext cx="8878389" cy="2095841"/>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4000" dirty="0">
                <a:latin typeface="Noto Sans" panose="020B0502040504020204" pitchFamily="34" charset="0"/>
              </a:rPr>
              <a:t>If you try to reach everyone all the time, you’ll end up </a:t>
            </a:r>
          </a:p>
          <a:p>
            <a:pPr algn="ctr"/>
            <a:r>
              <a:rPr lang="en-US" sz="5400" b="1" dirty="0">
                <a:solidFill>
                  <a:srgbClr val="C0504D"/>
                </a:solidFill>
                <a:latin typeface="Noto Sans" panose="020B0502040504020204" pitchFamily="34" charset="0"/>
              </a:rPr>
              <a:t>REACHING NO ONE.</a:t>
            </a:r>
          </a:p>
        </p:txBody>
      </p:sp>
    </p:spTree>
    <p:extLst>
      <p:ext uri="{BB962C8B-B14F-4D97-AF65-F5344CB8AC3E}">
        <p14:creationId xmlns:p14="http://schemas.microsoft.com/office/powerpoint/2010/main" val="226222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11" name="Rectangle: Rounded Corners 4">
            <a:extLst>
              <a:ext uri="{FF2B5EF4-FFF2-40B4-BE49-F238E27FC236}">
                <a16:creationId xmlns:a16="http://schemas.microsoft.com/office/drawing/2014/main" id="{42D0112C-7213-41D4-9AA2-3578BFB99FEE}"/>
              </a:ext>
            </a:extLst>
          </p:cNvPr>
          <p:cNvSpPr txBox="1"/>
          <p:nvPr/>
        </p:nvSpPr>
        <p:spPr>
          <a:xfrm>
            <a:off x="392753" y="1524000"/>
            <a:ext cx="9568241" cy="41148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dirty="0">
                <a:solidFill>
                  <a:schemeClr val="tx1"/>
                </a:solidFill>
              </a:rPr>
              <a:t>“</a:t>
            </a:r>
            <a:r>
              <a:rPr lang="en-US" sz="3200" b="1" dirty="0">
                <a:solidFill>
                  <a:schemeClr val="accent2"/>
                </a:solidFill>
              </a:rPr>
              <a:t>What has been will be again, what has been done will be done again; there is nothing new under the sun.</a:t>
            </a:r>
            <a:r>
              <a:rPr lang="en-US" sz="3200" b="1" dirty="0"/>
              <a:t> </a:t>
            </a:r>
            <a:r>
              <a:rPr lang="en-US" sz="3200" dirty="0"/>
              <a:t>Is there anything of which one can say, ‘Look! This is something new’? It was here already, long ago; it was here before our time. No one remembers the former generations, and even those yet to come will not be remembered by those who follow them.” </a:t>
            </a:r>
            <a:br>
              <a:rPr lang="en-US" sz="3200" dirty="0"/>
            </a:br>
            <a:r>
              <a:rPr lang="en-US" sz="3200" dirty="0"/>
              <a:t>(Ecclesiastes 1:9-11)</a:t>
            </a:r>
            <a:endParaRPr lang="en-US" sz="3200" kern="1200" dirty="0">
              <a:solidFill>
                <a:schemeClr val="accent2"/>
              </a:solidFill>
              <a:latin typeface="Noto Sans" panose="020B0502040504020204" pitchFamily="34" charset="0"/>
            </a:endParaRPr>
          </a:p>
        </p:txBody>
      </p:sp>
    </p:spTree>
    <p:extLst>
      <p:ext uri="{BB962C8B-B14F-4D97-AF65-F5344CB8AC3E}">
        <p14:creationId xmlns:p14="http://schemas.microsoft.com/office/powerpoint/2010/main" val="367171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4482605" y="957236"/>
            <a:ext cx="5711114" cy="2706978"/>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br>
              <a:rPr lang="en-US" sz="3600" dirty="0"/>
            </a:br>
            <a:r>
              <a:rPr lang="en-US" sz="3600" dirty="0">
                <a:solidFill>
                  <a:schemeClr val="accent2"/>
                </a:solidFill>
              </a:rPr>
              <a:t>​The main point is that group behavior is predictable, and we can use this predictability to speak to the masses in a relevant way. </a:t>
            </a:r>
            <a:r>
              <a:rPr lang="en-US" dirty="0"/>
              <a:t> </a:t>
            </a:r>
          </a:p>
          <a:p>
            <a:endParaRPr lang="en-US" dirty="0"/>
          </a:p>
          <a:p>
            <a:r>
              <a:rPr lang="en-US" dirty="0"/>
              <a:t>“The </a:t>
            </a:r>
            <a:r>
              <a:rPr lang="en-US" i="1" dirty="0"/>
              <a:t>Pendulum</a:t>
            </a:r>
            <a:r>
              <a:rPr lang="en-US" dirty="0"/>
              <a:t> predicts only the momentum and direction of the majority in a society—most of the people, most of the time. Certainly not everyone, and certainly not always.” (Roy H. Williams, 25)</a:t>
            </a:r>
          </a:p>
          <a:p>
            <a:endParaRPr lang="en-US" sz="2000" dirty="0"/>
          </a:p>
          <a:p>
            <a:br>
              <a:rPr lang="en-US" sz="2000" dirty="0"/>
            </a:br>
            <a:endParaRPr lang="en-US" sz="2000" dirty="0"/>
          </a:p>
          <a:p>
            <a:endParaRPr lang="en-US" sz="2000" dirty="0"/>
          </a:p>
        </p:txBody>
      </p:sp>
      <p:pic>
        <p:nvPicPr>
          <p:cNvPr id="8" name="Picture 7">
            <a:extLst>
              <a:ext uri="{FF2B5EF4-FFF2-40B4-BE49-F238E27FC236}">
                <a16:creationId xmlns:a16="http://schemas.microsoft.com/office/drawing/2014/main" id="{19A3DA3E-4993-499D-BD59-C129D083B179}"/>
              </a:ext>
            </a:extLst>
          </p:cNvPr>
          <p:cNvPicPr>
            <a:picLocks noChangeAspect="1"/>
          </p:cNvPicPr>
          <p:nvPr/>
        </p:nvPicPr>
        <p:blipFill rotWithShape="1">
          <a:blip r:embed="rId4">
            <a:extLst>
              <a:ext uri="{28A0092B-C50C-407E-A947-70E740481C1C}">
                <a14:useLocalDpi xmlns:a14="http://schemas.microsoft.com/office/drawing/2010/main" val="0"/>
              </a:ext>
            </a:extLst>
          </a:blip>
          <a:srcRect l="7694" r="13815"/>
          <a:stretch/>
        </p:blipFill>
        <p:spPr>
          <a:xfrm>
            <a:off x="152400" y="3962400"/>
            <a:ext cx="3886200" cy="2624137"/>
          </a:xfrm>
          <a:prstGeom prst="rect">
            <a:avLst/>
          </a:prstGeom>
          <a:ln>
            <a:noFill/>
          </a:ln>
          <a:effectLst>
            <a:outerShdw blurRad="292100" dist="139700" dir="2700000" algn="tl" rotWithShape="0">
              <a:srgbClr val="333333">
                <a:alpha val="65000"/>
              </a:srgbClr>
            </a:outerShdw>
          </a:effectLst>
        </p:spPr>
      </p:pic>
      <p:sp>
        <p:nvSpPr>
          <p:cNvPr id="11" name="object 2">
            <a:extLst>
              <a:ext uri="{FF2B5EF4-FFF2-40B4-BE49-F238E27FC236}">
                <a16:creationId xmlns:a16="http://schemas.microsoft.com/office/drawing/2014/main" id="{51562713-5D27-4D5E-A58B-123C06A6DB36}"/>
              </a:ext>
            </a:extLst>
          </p:cNvPr>
          <p:cNvSpPr txBox="1">
            <a:spLocks/>
          </p:cNvSpPr>
          <p:nvPr/>
        </p:nvSpPr>
        <p:spPr>
          <a:xfrm>
            <a:off x="228600" y="292475"/>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pic>
        <p:nvPicPr>
          <p:cNvPr id="7" name="Picture 6">
            <a:extLst>
              <a:ext uri="{FF2B5EF4-FFF2-40B4-BE49-F238E27FC236}">
                <a16:creationId xmlns:a16="http://schemas.microsoft.com/office/drawing/2014/main" id="{8718C52D-6AD4-43D6-943A-55FEF3B718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103306"/>
            <a:ext cx="3649980" cy="2467363"/>
          </a:xfrm>
          <a:prstGeom prst="rect">
            <a:avLst/>
          </a:prstGeom>
        </p:spPr>
      </p:pic>
    </p:spTree>
    <p:extLst>
      <p:ext uri="{BB962C8B-B14F-4D97-AF65-F5344CB8AC3E}">
        <p14:creationId xmlns:p14="http://schemas.microsoft.com/office/powerpoint/2010/main" val="271129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533400" y="2209800"/>
            <a:ext cx="8701361" cy="2706978"/>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br>
              <a:rPr lang="en-US" sz="3600" dirty="0"/>
            </a:br>
            <a:r>
              <a:rPr lang="en-US" sz="4400" dirty="0">
                <a:latin typeface="Noto Sans" panose="020B0502040504020204" pitchFamily="34" charset="0"/>
              </a:rPr>
              <a:t>To communicate, we must ask: </a:t>
            </a:r>
            <a:br>
              <a:rPr lang="en-US" sz="4400" dirty="0">
                <a:latin typeface="Noto Sans" panose="020B0502040504020204" pitchFamily="34" charset="0"/>
              </a:rPr>
            </a:br>
            <a:r>
              <a:rPr lang="en-US" sz="4400" b="1" dirty="0">
                <a:solidFill>
                  <a:schemeClr val="accent2"/>
                </a:solidFill>
                <a:latin typeface="Noto Sans" panose="020B0502040504020204" pitchFamily="34" charset="0"/>
              </a:rPr>
              <a:t>“What is driving the actions and attitudes of the group?”</a:t>
            </a:r>
            <a:endParaRPr lang="en-US" sz="4400" dirty="0">
              <a:solidFill>
                <a:schemeClr val="accent2"/>
              </a:solidFill>
              <a:latin typeface="Noto Sans" panose="020B0502040504020204" pitchFamily="34" charset="0"/>
            </a:endParaRPr>
          </a:p>
          <a:p>
            <a:r>
              <a:rPr lang="en-US" dirty="0"/>
              <a:t> </a:t>
            </a:r>
          </a:p>
          <a:p>
            <a:endParaRPr lang="en-US" dirty="0"/>
          </a:p>
          <a:p>
            <a:br>
              <a:rPr lang="en-US" sz="2000" dirty="0"/>
            </a:br>
            <a:endParaRPr lang="en-US" sz="2000" dirty="0"/>
          </a:p>
          <a:p>
            <a:endParaRPr lang="en-US" sz="2000" dirty="0"/>
          </a:p>
        </p:txBody>
      </p:sp>
      <p:sp>
        <p:nvSpPr>
          <p:cNvPr id="11" name="object 2">
            <a:extLst>
              <a:ext uri="{FF2B5EF4-FFF2-40B4-BE49-F238E27FC236}">
                <a16:creationId xmlns:a16="http://schemas.microsoft.com/office/drawing/2014/main" id="{51562713-5D27-4D5E-A58B-123C06A6DB36}"/>
              </a:ext>
            </a:extLst>
          </p:cNvPr>
          <p:cNvSpPr txBox="1">
            <a:spLocks/>
          </p:cNvSpPr>
          <p:nvPr/>
        </p:nvSpPr>
        <p:spPr>
          <a:xfrm>
            <a:off x="228600" y="292475"/>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Tree>
    <p:extLst>
      <p:ext uri="{BB962C8B-B14F-4D97-AF65-F5344CB8AC3E}">
        <p14:creationId xmlns:p14="http://schemas.microsoft.com/office/powerpoint/2010/main" val="51922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152400" y="722022"/>
            <a:ext cx="9829800" cy="2706978"/>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br>
              <a:rPr lang="en-US" sz="3600" dirty="0">
                <a:latin typeface="Noto Sans" panose="020B0502040504020204" pitchFamily="34" charset="0"/>
              </a:rPr>
            </a:br>
            <a:r>
              <a:rPr lang="en-US" b="1" dirty="0">
                <a:latin typeface="Noto Sans" panose="020B0502040504020204" pitchFamily="34" charset="0"/>
              </a:rPr>
              <a:t>Figure: 2.3</a:t>
            </a:r>
            <a:r>
              <a:rPr lang="en-US" dirty="0">
                <a:latin typeface="Noto Sans" panose="020B0502040504020204" pitchFamily="34" charset="0"/>
              </a:rPr>
              <a:t> </a:t>
            </a:r>
            <a:r>
              <a:rPr lang="en-US" i="1" dirty="0">
                <a:latin typeface="Noto Sans" panose="020B0502040504020204" pitchFamily="34" charset="0"/>
              </a:rPr>
              <a:t>Values and beliefs that motivate society in “WE” and “ME” cycles</a:t>
            </a:r>
            <a:r>
              <a:rPr lang="en-US" dirty="0">
                <a:latin typeface="Noto Sans" panose="020B0502040504020204" pitchFamily="34" charset="0"/>
              </a:rPr>
              <a:t> (Williams, 17)</a:t>
            </a:r>
            <a:br>
              <a:rPr lang="en-US" sz="4400" dirty="0">
                <a:latin typeface="Noto Sans" panose="020B0502040504020204" pitchFamily="34" charset="0"/>
              </a:rPr>
            </a:br>
            <a:r>
              <a:rPr lang="en-US" dirty="0">
                <a:latin typeface="Noto Sans" panose="020B0502040504020204" pitchFamily="34" charset="0"/>
              </a:rPr>
              <a:t>​</a:t>
            </a:r>
            <a:br>
              <a:rPr lang="en-US" sz="4400" dirty="0">
                <a:latin typeface="Noto Sans" panose="020B0502040504020204" pitchFamily="34" charset="0"/>
              </a:rPr>
            </a:br>
            <a:r>
              <a:rPr lang="en-US" b="1" dirty="0">
                <a:solidFill>
                  <a:schemeClr val="accent2"/>
                </a:solidFill>
                <a:latin typeface="Noto Sans" panose="020B0502040504020204" pitchFamily="34" charset="0"/>
              </a:rPr>
              <a:t>Drivers of a “WE” vs. drivers of a “ME”</a:t>
            </a:r>
            <a:r>
              <a:rPr lang="en-US" dirty="0"/>
              <a:t> </a:t>
            </a:r>
          </a:p>
          <a:p>
            <a:endParaRPr lang="en-US" dirty="0"/>
          </a:p>
          <a:p>
            <a:br>
              <a:rPr lang="en-US" sz="2000" dirty="0"/>
            </a:br>
            <a:endParaRPr lang="en-US" sz="2000" dirty="0"/>
          </a:p>
          <a:p>
            <a:endParaRPr lang="en-US" sz="2000" dirty="0"/>
          </a:p>
        </p:txBody>
      </p:sp>
      <p:sp>
        <p:nvSpPr>
          <p:cNvPr id="11" name="object 2">
            <a:extLst>
              <a:ext uri="{FF2B5EF4-FFF2-40B4-BE49-F238E27FC236}">
                <a16:creationId xmlns:a16="http://schemas.microsoft.com/office/drawing/2014/main" id="{51562713-5D27-4D5E-A58B-123C06A6DB36}"/>
              </a:ext>
            </a:extLst>
          </p:cNvPr>
          <p:cNvSpPr txBox="1">
            <a:spLocks/>
          </p:cNvSpPr>
          <p:nvPr/>
        </p:nvSpPr>
        <p:spPr>
          <a:xfrm>
            <a:off x="228600" y="292475"/>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pic>
        <p:nvPicPr>
          <p:cNvPr id="7" name="Picture 6">
            <a:extLst>
              <a:ext uri="{FF2B5EF4-FFF2-40B4-BE49-F238E27FC236}">
                <a16:creationId xmlns:a16="http://schemas.microsoft.com/office/drawing/2014/main" id="{B9C7F5D8-661F-46D0-9651-E3E02A3A5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438400"/>
            <a:ext cx="9455132" cy="4210892"/>
          </a:xfrm>
          <a:prstGeom prst="rect">
            <a:avLst/>
          </a:prstGeom>
        </p:spPr>
      </p:pic>
    </p:spTree>
    <p:extLst>
      <p:ext uri="{BB962C8B-B14F-4D97-AF65-F5344CB8AC3E}">
        <p14:creationId xmlns:p14="http://schemas.microsoft.com/office/powerpoint/2010/main" val="228813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576814" cy="6858000"/>
          </a:xfrm>
          <a:prstGeom prst="rect">
            <a:avLst/>
          </a:prstGeom>
          <a:blipFill>
            <a:blip r:embed="rId3" cstate="print"/>
            <a:stretch>
              <a:fillRect/>
            </a:stretch>
          </a:blipFill>
        </p:spPr>
        <p:txBody>
          <a:bodyPr wrap="square" lIns="0" tIns="0" rIns="0" bIns="0" rtlCol="0"/>
          <a:lstStyle/>
          <a:p>
            <a:endParaRPr/>
          </a:p>
        </p:txBody>
      </p:sp>
      <p:pic>
        <p:nvPicPr>
          <p:cNvPr id="3" name="Picture 2">
            <a:extLst>
              <a:ext uri="{FF2B5EF4-FFF2-40B4-BE49-F238E27FC236}">
                <a16:creationId xmlns:a16="http://schemas.microsoft.com/office/drawing/2014/main" id="{B2E57814-3295-4ABA-9931-CF5D7DEC4398}"/>
              </a:ext>
            </a:extLst>
          </p:cNvPr>
          <p:cNvPicPr>
            <a:picLocks noChangeAspect="1"/>
          </p:cNvPicPr>
          <p:nvPr/>
        </p:nvPicPr>
        <p:blipFill rotWithShape="1">
          <a:blip r:embed="rId4"/>
          <a:srcRect l="8654" t="-41" r="11266" b="41"/>
          <a:stretch/>
        </p:blipFill>
        <p:spPr>
          <a:xfrm>
            <a:off x="0" y="-10886"/>
            <a:ext cx="10576814" cy="6866040"/>
          </a:xfrm>
          <a:prstGeom prst="rect">
            <a:avLst/>
          </a:prstGeom>
        </p:spPr>
      </p:pic>
      <p:pic>
        <p:nvPicPr>
          <p:cNvPr id="9" name="Picture 8">
            <a:extLst>
              <a:ext uri="{FF2B5EF4-FFF2-40B4-BE49-F238E27FC236}">
                <a16:creationId xmlns:a16="http://schemas.microsoft.com/office/drawing/2014/main" id="{880000B6-1D11-41EA-94C5-687D52B35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0"/>
            <a:ext cx="10671785" cy="6872926"/>
          </a:xfrm>
          <a:prstGeom prst="rect">
            <a:avLst/>
          </a:prstGeom>
        </p:spPr>
      </p:pic>
      <p:sp>
        <p:nvSpPr>
          <p:cNvPr id="7" name="Rectangle: Rounded Corners 6">
            <a:extLst>
              <a:ext uri="{FF2B5EF4-FFF2-40B4-BE49-F238E27FC236}">
                <a16:creationId xmlns:a16="http://schemas.microsoft.com/office/drawing/2014/main" id="{26C88A21-429C-4F20-ABEF-D8C87E9DB7DE}"/>
              </a:ext>
            </a:extLst>
          </p:cNvPr>
          <p:cNvSpPr/>
          <p:nvPr/>
        </p:nvSpPr>
        <p:spPr>
          <a:xfrm>
            <a:off x="76200" y="228600"/>
            <a:ext cx="9753600" cy="2514600"/>
          </a:xfrm>
          <a:prstGeom prst="roundRect">
            <a:avLst/>
          </a:prstGeom>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object 2">
            <a:extLst>
              <a:ext uri="{FF2B5EF4-FFF2-40B4-BE49-F238E27FC236}">
                <a16:creationId xmlns:a16="http://schemas.microsoft.com/office/drawing/2014/main" id="{5AE59522-4A60-41E4-B582-4979FE9E9145}"/>
              </a:ext>
            </a:extLst>
          </p:cNvPr>
          <p:cNvSpPr txBox="1">
            <a:spLocks/>
          </p:cNvSpPr>
          <p:nvPr/>
        </p:nvSpPr>
        <p:spPr>
          <a:xfrm>
            <a:off x="457200" y="457200"/>
            <a:ext cx="8915400" cy="1863331"/>
          </a:xfrm>
          <a:prstGeom prst="rect">
            <a:avLst/>
          </a:prstGeom>
        </p:spPr>
        <p:txBody>
          <a:bodyPr vert="horz" wrap="square" lIns="0" tIns="16510" rIns="0" bIns="0" rtlCol="0">
            <a:spAutoFit/>
          </a:bodyPr>
          <a:lstStyle>
            <a:lvl1pPr eaLnBrk="1" hangingPunct="1">
              <a:defRPr>
                <a:latin typeface="+mj-lt"/>
                <a:ea typeface="+mj-ea"/>
                <a:cs typeface="+mj-cs"/>
              </a:defRPr>
            </a:lvl1pPr>
          </a:lstStyle>
          <a:p>
            <a:r>
              <a:rPr lang="en-US" sz="2400" b="1" dirty="0">
                <a:solidFill>
                  <a:schemeClr val="accent2"/>
                </a:solidFill>
                <a:latin typeface="Noto Sans" panose="020B0502040504020204" pitchFamily="34" charset="0"/>
              </a:rPr>
              <a:t>This shift can be seen in successful advertising campaigns that target a worldview/attitude instead of an age group. </a:t>
            </a:r>
            <a:br>
              <a:rPr lang="en-US" dirty="0">
                <a:latin typeface="Noto Sans" panose="020B0502040504020204" pitchFamily="34" charset="0"/>
              </a:rPr>
            </a:br>
            <a:endParaRPr lang="en-US" dirty="0">
              <a:latin typeface="Noto Sans" panose="020B0502040504020204" pitchFamily="34" charset="0"/>
            </a:endParaRPr>
          </a:p>
          <a:p>
            <a:r>
              <a:rPr lang="en-US" dirty="0">
                <a:latin typeface="Noto Sans" panose="020B0502040504020204" pitchFamily="34" charset="0"/>
              </a:rPr>
              <a:t>“Remember L’Oréal’s famous ‘</a:t>
            </a:r>
            <a:r>
              <a:rPr lang="en-US" b="1" dirty="0">
                <a:latin typeface="Noto Sans" panose="020B0502040504020204" pitchFamily="34" charset="0"/>
              </a:rPr>
              <a:t>Me</a:t>
            </a:r>
            <a:r>
              <a:rPr lang="en-US" dirty="0">
                <a:latin typeface="Noto Sans" panose="020B0502040504020204" pitchFamily="34" charset="0"/>
              </a:rPr>
              <a:t>’ slogan, ‘Because </a:t>
            </a:r>
            <a:r>
              <a:rPr lang="en-US" b="1" dirty="0">
                <a:latin typeface="Noto Sans" panose="020B0502040504020204" pitchFamily="34" charset="0"/>
              </a:rPr>
              <a:t>I’m</a:t>
            </a:r>
            <a:r>
              <a:rPr lang="en-US" dirty="0">
                <a:latin typeface="Noto Sans" panose="020B0502040504020204" pitchFamily="34" charset="0"/>
              </a:rPr>
              <a:t> worth it?’ As society passed the tipping point of 2003 and the ‘Me’ became fully unwound, the old slogan was replaced with, ‘Because </a:t>
            </a:r>
            <a:r>
              <a:rPr lang="en-US" b="1" dirty="0">
                <a:latin typeface="Noto Sans" panose="020B0502040504020204" pitchFamily="34" charset="0"/>
              </a:rPr>
              <a:t>you’re</a:t>
            </a:r>
            <a:r>
              <a:rPr lang="en-US" dirty="0">
                <a:latin typeface="Noto Sans" panose="020B0502040504020204" pitchFamily="34" charset="0"/>
              </a:rPr>
              <a:t> worth it.’” (Williams, 172)</a:t>
            </a:r>
          </a:p>
        </p:txBody>
      </p:sp>
    </p:spTree>
    <p:extLst>
      <p:ext uri="{BB962C8B-B14F-4D97-AF65-F5344CB8AC3E}">
        <p14:creationId xmlns:p14="http://schemas.microsoft.com/office/powerpoint/2010/main" val="241095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176160" y="1600200"/>
            <a:ext cx="10034640" cy="2706978"/>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br>
              <a:rPr lang="en-US" sz="3600" dirty="0"/>
            </a:br>
            <a:r>
              <a:rPr lang="en-US" b="1" dirty="0">
                <a:latin typeface="Noto Sans" panose="020B0502040504020204" pitchFamily="34" charset="0"/>
              </a:rPr>
              <a:t>Figure 16.5</a:t>
            </a:r>
            <a:r>
              <a:rPr lang="en-US" dirty="0">
                <a:latin typeface="Noto Sans" panose="020B0502040504020204" pitchFamily="34" charset="0"/>
              </a:rPr>
              <a:t> </a:t>
            </a:r>
            <a:r>
              <a:rPr lang="en-US" i="1" dirty="0">
                <a:latin typeface="Noto Sans" panose="020B0502040504020204" pitchFamily="34" charset="0"/>
              </a:rPr>
              <a:t>Tips to create a serious Internet presence during a “WE” cycle.</a:t>
            </a:r>
            <a:r>
              <a:rPr lang="en-US" dirty="0">
                <a:latin typeface="Noto Sans" panose="020B0502040504020204" pitchFamily="34" charset="0"/>
              </a:rPr>
              <a:t> (Williams, 172) </a:t>
            </a:r>
            <a:br>
              <a:rPr lang="en-US" sz="4400" dirty="0">
                <a:latin typeface="Noto Sans" panose="020B0502040504020204" pitchFamily="34" charset="0"/>
              </a:rPr>
            </a:br>
            <a:r>
              <a:rPr lang="en-US" dirty="0">
                <a:latin typeface="Noto Sans" panose="020B0502040504020204" pitchFamily="34" charset="0"/>
              </a:rPr>
              <a:t>​</a:t>
            </a:r>
            <a:br>
              <a:rPr lang="en-US" sz="4400" dirty="0">
                <a:latin typeface="Noto Sans" panose="020B0502040504020204" pitchFamily="34" charset="0"/>
              </a:rPr>
            </a:br>
            <a:r>
              <a:rPr lang="en-US" b="1" dirty="0">
                <a:solidFill>
                  <a:schemeClr val="accent2"/>
                </a:solidFill>
                <a:latin typeface="Noto Sans" panose="020B0502040504020204" pitchFamily="34" charset="0"/>
              </a:rPr>
              <a:t>Understanding these underlying principles provides guidance and strengthens our ability to reach our target audience.</a:t>
            </a:r>
            <a:endParaRPr lang="en-US" sz="2000" b="1" dirty="0">
              <a:solidFill>
                <a:schemeClr val="accent2"/>
              </a:solidFill>
              <a:latin typeface="Noto Sans" panose="020B0502040504020204" pitchFamily="34" charset="0"/>
            </a:endParaRPr>
          </a:p>
        </p:txBody>
      </p:sp>
      <p:sp>
        <p:nvSpPr>
          <p:cNvPr id="11" name="object 2">
            <a:extLst>
              <a:ext uri="{FF2B5EF4-FFF2-40B4-BE49-F238E27FC236}">
                <a16:creationId xmlns:a16="http://schemas.microsoft.com/office/drawing/2014/main" id="{51562713-5D27-4D5E-A58B-123C06A6DB36}"/>
              </a:ext>
            </a:extLst>
          </p:cNvPr>
          <p:cNvSpPr txBox="1">
            <a:spLocks/>
          </p:cNvSpPr>
          <p:nvPr/>
        </p:nvSpPr>
        <p:spPr>
          <a:xfrm>
            <a:off x="228600" y="292475"/>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pic>
        <p:nvPicPr>
          <p:cNvPr id="8" name="Picture 7">
            <a:extLst>
              <a:ext uri="{FF2B5EF4-FFF2-40B4-BE49-F238E27FC236}">
                <a16:creationId xmlns:a16="http://schemas.microsoft.com/office/drawing/2014/main" id="{4F7B649B-4AB4-4579-BF76-8BD0730844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620380"/>
            <a:ext cx="9753600" cy="2389543"/>
          </a:xfrm>
          <a:prstGeom prst="rect">
            <a:avLst/>
          </a:prstGeom>
        </p:spPr>
      </p:pic>
    </p:spTree>
    <p:extLst>
      <p:ext uri="{BB962C8B-B14F-4D97-AF65-F5344CB8AC3E}">
        <p14:creationId xmlns:p14="http://schemas.microsoft.com/office/powerpoint/2010/main" val="216277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533400" y="1285438"/>
            <a:ext cx="9525000" cy="2706978"/>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br>
              <a:rPr lang="en-US" sz="2800" dirty="0"/>
            </a:br>
            <a:r>
              <a:rPr lang="en-US" sz="2800" b="1" dirty="0">
                <a:solidFill>
                  <a:schemeClr val="accent2"/>
                </a:solidFill>
                <a:latin typeface="Noto Sans" panose="020B0502040504020204" pitchFamily="34" charset="0"/>
              </a:rPr>
              <a:t>Humility, straight talk, and a genuine point of view is what the Adventist Church needs to embrace; </a:t>
            </a:r>
            <a:br>
              <a:rPr lang="en-US" sz="2800" dirty="0">
                <a:latin typeface="Noto Sans" panose="020B0502040504020204" pitchFamily="34" charset="0"/>
              </a:rPr>
            </a:br>
            <a:r>
              <a:rPr lang="en-US" sz="2800" dirty="0">
                <a:latin typeface="Noto Sans" panose="020B0502040504020204" pitchFamily="34" charset="0"/>
              </a:rPr>
              <a:t>we see the effectiveness of this strategy in the success of initiatives like </a:t>
            </a:r>
            <a:r>
              <a:rPr lang="en-US" sz="2800" b="1" dirty="0">
                <a:latin typeface="Noto Sans" panose="020B0502040504020204" pitchFamily="34" charset="0"/>
              </a:rPr>
              <a:t>#</a:t>
            </a:r>
            <a:r>
              <a:rPr lang="en-US" sz="2800" dirty="0">
                <a:latin typeface="Noto Sans" panose="020B0502040504020204" pitchFamily="34" charset="0"/>
              </a:rPr>
              <a:t>Gorgeous2God, a </a:t>
            </a:r>
            <a:r>
              <a:rPr lang="en-US" sz="2800" b="1" dirty="0">
                <a:latin typeface="Noto Sans" panose="020B0502040504020204" pitchFamily="34" charset="0"/>
              </a:rPr>
              <a:t>community </a:t>
            </a:r>
            <a:r>
              <a:rPr lang="en-US" sz="2800" dirty="0">
                <a:latin typeface="Noto Sans" panose="020B0502040504020204" pitchFamily="34" charset="0"/>
              </a:rPr>
              <a:t>of young Christian women tackling </a:t>
            </a:r>
            <a:r>
              <a:rPr lang="en-US" sz="2800" b="1" dirty="0">
                <a:latin typeface="Noto Sans" panose="020B0502040504020204" pitchFamily="34" charset="0"/>
              </a:rPr>
              <a:t>real issues</a:t>
            </a:r>
            <a:r>
              <a:rPr lang="en-US" sz="2800" dirty="0">
                <a:latin typeface="Noto Sans" panose="020B0502040504020204" pitchFamily="34" charset="0"/>
              </a:rPr>
              <a:t> from a godly perspective. True stories from the experiences of real girls are shared and communicated in a candid way that the Adventist Church has not embraced previously. Topics include rape, self-harm, sex before marriage, depression, abuse, and other “uncomfortable” topics.</a:t>
            </a:r>
            <a:r>
              <a:rPr lang="en-US" dirty="0">
                <a:latin typeface="Noto Sans" panose="020B0502040504020204" pitchFamily="34" charset="0"/>
              </a:rPr>
              <a:t> </a:t>
            </a:r>
          </a:p>
          <a:p>
            <a:endParaRPr lang="en-US" dirty="0"/>
          </a:p>
          <a:p>
            <a:br>
              <a:rPr lang="en-US" sz="2000" dirty="0"/>
            </a:br>
            <a:endParaRPr lang="en-US" sz="2000" dirty="0"/>
          </a:p>
          <a:p>
            <a:endParaRPr lang="en-US" sz="2000" dirty="0"/>
          </a:p>
        </p:txBody>
      </p:sp>
      <p:sp>
        <p:nvSpPr>
          <p:cNvPr id="11" name="object 2">
            <a:extLst>
              <a:ext uri="{FF2B5EF4-FFF2-40B4-BE49-F238E27FC236}">
                <a16:creationId xmlns:a16="http://schemas.microsoft.com/office/drawing/2014/main" id="{51562713-5D27-4D5E-A58B-123C06A6DB36}"/>
              </a:ext>
            </a:extLst>
          </p:cNvPr>
          <p:cNvSpPr txBox="1">
            <a:spLocks/>
          </p:cNvSpPr>
          <p:nvPr/>
        </p:nvSpPr>
        <p:spPr>
          <a:xfrm>
            <a:off x="228600" y="292475"/>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Tree>
    <p:extLst>
      <p:ext uri="{BB962C8B-B14F-4D97-AF65-F5344CB8AC3E}">
        <p14:creationId xmlns:p14="http://schemas.microsoft.com/office/powerpoint/2010/main" val="304855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228600" y="1600200"/>
            <a:ext cx="9753600" cy="2095841"/>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4000" dirty="0">
                <a:latin typeface="Noto Sans" panose="020B0502040504020204" pitchFamily="34" charset="0"/>
              </a:rPr>
              <a:t>Check Your EMV Score </a:t>
            </a:r>
            <a:br>
              <a:rPr lang="en-US" sz="4000" dirty="0">
                <a:latin typeface="Noto Sans" panose="020B0502040504020204" pitchFamily="34" charset="0"/>
              </a:rPr>
            </a:br>
            <a:r>
              <a:rPr lang="en-US" sz="4000" dirty="0">
                <a:latin typeface="Noto Sans" panose="020B0502040504020204" pitchFamily="34" charset="0"/>
              </a:rPr>
              <a:t>“Emotional Marketing Value”</a:t>
            </a:r>
          </a:p>
          <a:p>
            <a:pPr algn="ctr"/>
            <a:r>
              <a:rPr lang="en-US" sz="2400" b="1" dirty="0">
                <a:solidFill>
                  <a:schemeClr val="accent2"/>
                </a:solidFill>
                <a:latin typeface="Noto Sans" panose="020B0502040504020204" pitchFamily="34" charset="0"/>
              </a:rPr>
              <a:t>aminstitute.com/headline</a:t>
            </a:r>
          </a:p>
          <a:p>
            <a:pPr algn="ctr"/>
            <a:endParaRPr lang="en-US" sz="2400" i="1" kern="0" dirty="0">
              <a:solidFill>
                <a:schemeClr val="accent2"/>
              </a:solidFill>
              <a:latin typeface="Noto Sans" panose="020B0502040504020204" pitchFamily="34" charset="0"/>
            </a:endParaRPr>
          </a:p>
        </p:txBody>
      </p:sp>
      <p:graphicFrame>
        <p:nvGraphicFramePr>
          <p:cNvPr id="6" name="Table 5">
            <a:extLst>
              <a:ext uri="{FF2B5EF4-FFF2-40B4-BE49-F238E27FC236}">
                <a16:creationId xmlns:a16="http://schemas.microsoft.com/office/drawing/2014/main" id="{94C777F0-E820-4084-B4BF-02FF1744E950}"/>
              </a:ext>
            </a:extLst>
          </p:cNvPr>
          <p:cNvGraphicFramePr>
            <a:graphicFrameLocks noGrp="1"/>
          </p:cNvGraphicFramePr>
          <p:nvPr>
            <p:extLst>
              <p:ext uri="{D42A27DB-BD31-4B8C-83A1-F6EECF244321}">
                <p14:modId xmlns:p14="http://schemas.microsoft.com/office/powerpoint/2010/main" val="944892916"/>
              </p:ext>
            </p:extLst>
          </p:nvPr>
        </p:nvGraphicFramePr>
        <p:xfrm>
          <a:off x="1219200" y="3886200"/>
          <a:ext cx="8127999" cy="1920240"/>
        </p:xfrm>
        <a:graphic>
          <a:graphicData uri="http://schemas.openxmlformats.org/drawingml/2006/table">
            <a:tbl>
              <a:tblPr firstRow="1" bandRow="1">
                <a:tableStyleId>{775DCB02-9BB8-47FD-8907-85C794F793BA}</a:tableStyleId>
              </a:tblPr>
              <a:tblGrid>
                <a:gridCol w="2709333">
                  <a:extLst>
                    <a:ext uri="{9D8B030D-6E8A-4147-A177-3AD203B41FA5}">
                      <a16:colId xmlns:a16="http://schemas.microsoft.com/office/drawing/2014/main" val="4267129579"/>
                    </a:ext>
                  </a:extLst>
                </a:gridCol>
                <a:gridCol w="2709333">
                  <a:extLst>
                    <a:ext uri="{9D8B030D-6E8A-4147-A177-3AD203B41FA5}">
                      <a16:colId xmlns:a16="http://schemas.microsoft.com/office/drawing/2014/main" val="452848944"/>
                    </a:ext>
                  </a:extLst>
                </a:gridCol>
                <a:gridCol w="2709333">
                  <a:extLst>
                    <a:ext uri="{9D8B030D-6E8A-4147-A177-3AD203B41FA5}">
                      <a16:colId xmlns:a16="http://schemas.microsoft.com/office/drawing/2014/main" val="1453044232"/>
                    </a:ext>
                  </a:extLst>
                </a:gridCol>
              </a:tblGrid>
              <a:tr h="370840">
                <a:tc>
                  <a:txBody>
                    <a:bodyPr/>
                    <a:lstStyle/>
                    <a:p>
                      <a:pPr algn="ctr"/>
                      <a:r>
                        <a:rPr lang="en-US" sz="2400" b="1" i="0" dirty="0">
                          <a:solidFill>
                            <a:schemeClr val="lt1"/>
                          </a:solidFill>
                          <a:effectLst/>
                          <a:latin typeface="+mn-lt"/>
                          <a:ea typeface="+mn-ea"/>
                          <a:cs typeface="+mn-cs"/>
                        </a:rPr>
                        <a:t>Intellectual</a:t>
                      </a:r>
                      <a:endParaRPr lang="en-US" sz="2400" dirty="0"/>
                    </a:p>
                  </a:txBody>
                  <a:tcPr/>
                </a:tc>
                <a:tc>
                  <a:txBody>
                    <a:bodyPr/>
                    <a:lstStyle/>
                    <a:p>
                      <a:pPr algn="ctr"/>
                      <a:r>
                        <a:rPr lang="en-US" sz="2400" b="1" i="0" dirty="0">
                          <a:solidFill>
                            <a:schemeClr val="lt1"/>
                          </a:solidFill>
                          <a:effectLst/>
                          <a:latin typeface="+mn-lt"/>
                          <a:ea typeface="+mn-ea"/>
                          <a:cs typeface="+mn-cs"/>
                        </a:rPr>
                        <a:t>Empathetic</a:t>
                      </a:r>
                      <a:endParaRPr lang="en-US" sz="2400" dirty="0"/>
                    </a:p>
                  </a:txBody>
                  <a:tcPr/>
                </a:tc>
                <a:tc>
                  <a:txBody>
                    <a:bodyPr/>
                    <a:lstStyle/>
                    <a:p>
                      <a:pPr algn="ctr"/>
                      <a:r>
                        <a:rPr lang="en-US" sz="2400" b="1" i="0" dirty="0">
                          <a:solidFill>
                            <a:schemeClr val="lt1"/>
                          </a:solidFill>
                          <a:effectLst/>
                          <a:latin typeface="+mn-lt"/>
                          <a:ea typeface="+mn-ea"/>
                          <a:cs typeface="+mn-cs"/>
                        </a:rPr>
                        <a:t>Spiritual</a:t>
                      </a:r>
                      <a:endParaRPr lang="en-US" sz="2400" dirty="0"/>
                    </a:p>
                  </a:txBody>
                  <a:tcPr/>
                </a:tc>
                <a:extLst>
                  <a:ext uri="{0D108BD9-81ED-4DB2-BD59-A6C34878D82A}">
                    <a16:rowId xmlns:a16="http://schemas.microsoft.com/office/drawing/2014/main" val="1738023168"/>
                  </a:ext>
                </a:extLst>
              </a:tr>
              <a:tr h="370840">
                <a:tc>
                  <a:txBody>
                    <a:bodyPr/>
                    <a:lstStyle/>
                    <a:p>
                      <a:r>
                        <a:rPr lang="en-US" b="0" i="0" dirty="0">
                          <a:solidFill>
                            <a:schemeClr val="dk1"/>
                          </a:solidFill>
                          <a:effectLst/>
                          <a:latin typeface="+mn-lt"/>
                          <a:ea typeface="+mn-ea"/>
                          <a:cs typeface="+mn-cs"/>
                        </a:rPr>
                        <a:t>Words which are effective when offering products and services that require reasoning or careful evaluation.</a:t>
                      </a:r>
                      <a:endParaRPr lang="en-US" dirty="0"/>
                    </a:p>
                  </a:txBody>
                  <a:tcPr/>
                </a:tc>
                <a:tc>
                  <a:txBody>
                    <a:bodyPr/>
                    <a:lstStyle/>
                    <a:p>
                      <a:r>
                        <a:rPr lang="en-US" b="0" i="0" dirty="0">
                          <a:solidFill>
                            <a:schemeClr val="dk1"/>
                          </a:solidFill>
                          <a:effectLst/>
                          <a:latin typeface="+mn-lt"/>
                          <a:ea typeface="+mn-ea"/>
                          <a:cs typeface="+mn-cs"/>
                        </a:rPr>
                        <a:t>Words which bring out profound and strong positive emotional reactions in people.</a:t>
                      </a:r>
                      <a:endParaRPr lang="en-US" dirty="0"/>
                    </a:p>
                  </a:txBody>
                  <a:tcPr/>
                </a:tc>
                <a:tc>
                  <a:txBody>
                    <a:bodyPr/>
                    <a:lstStyle/>
                    <a:p>
                      <a:r>
                        <a:rPr lang="en-US" b="0" i="0" dirty="0">
                          <a:solidFill>
                            <a:schemeClr val="dk1"/>
                          </a:solidFill>
                          <a:effectLst/>
                          <a:latin typeface="+mn-lt"/>
                          <a:ea typeface="+mn-ea"/>
                          <a:cs typeface="+mn-cs"/>
                        </a:rPr>
                        <a:t>Words which have the strongest potential for influence and often appeal to people at a very deep emotional level.</a:t>
                      </a:r>
                      <a:endParaRPr lang="en-US" dirty="0"/>
                    </a:p>
                  </a:txBody>
                  <a:tcPr/>
                </a:tc>
                <a:extLst>
                  <a:ext uri="{0D108BD9-81ED-4DB2-BD59-A6C34878D82A}">
                    <a16:rowId xmlns:a16="http://schemas.microsoft.com/office/drawing/2014/main" val="3779449955"/>
                  </a:ext>
                </a:extLst>
              </a:tr>
            </a:tbl>
          </a:graphicData>
        </a:graphic>
      </p:graphicFrame>
      <p:sp>
        <p:nvSpPr>
          <p:cNvPr id="8" name="TextBox 7">
            <a:extLst>
              <a:ext uri="{FF2B5EF4-FFF2-40B4-BE49-F238E27FC236}">
                <a16:creationId xmlns:a16="http://schemas.microsoft.com/office/drawing/2014/main" id="{F2FC8ECA-8D7E-4B52-AC59-DF571017795A}"/>
              </a:ext>
            </a:extLst>
          </p:cNvPr>
          <p:cNvSpPr txBox="1"/>
          <p:nvPr/>
        </p:nvSpPr>
        <p:spPr>
          <a:xfrm>
            <a:off x="1110704" y="6172200"/>
            <a:ext cx="4150495" cy="369332"/>
          </a:xfrm>
          <a:prstGeom prst="rect">
            <a:avLst/>
          </a:prstGeom>
          <a:noFill/>
        </p:spPr>
        <p:txBody>
          <a:bodyPr wrap="none" rtlCol="0">
            <a:spAutoFit/>
          </a:bodyPr>
          <a:lstStyle/>
          <a:p>
            <a:r>
              <a:rPr lang="en-US" b="1" dirty="0">
                <a:latin typeface="Noto Sans" panose="020B0502040504020204" pitchFamily="34" charset="0"/>
              </a:rPr>
              <a:t>Source: </a:t>
            </a:r>
            <a:r>
              <a:rPr lang="en-US" i="1" dirty="0">
                <a:latin typeface="Noto Sans" panose="020B0502040504020204" pitchFamily="34" charset="0"/>
              </a:rPr>
              <a:t>Advanced Marketing Institute </a:t>
            </a:r>
          </a:p>
        </p:txBody>
      </p:sp>
    </p:spTree>
    <p:extLst>
      <p:ext uri="{BB962C8B-B14F-4D97-AF65-F5344CB8AC3E}">
        <p14:creationId xmlns:p14="http://schemas.microsoft.com/office/powerpoint/2010/main" val="157702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11" name="Rectangle: Rounded Corners 4">
            <a:extLst>
              <a:ext uri="{FF2B5EF4-FFF2-40B4-BE49-F238E27FC236}">
                <a16:creationId xmlns:a16="http://schemas.microsoft.com/office/drawing/2014/main" id="{42D0112C-7213-41D4-9AA2-3578BFB99FEE}"/>
              </a:ext>
            </a:extLst>
          </p:cNvPr>
          <p:cNvSpPr txBox="1"/>
          <p:nvPr/>
        </p:nvSpPr>
        <p:spPr>
          <a:xfrm>
            <a:off x="392753" y="1524000"/>
            <a:ext cx="9568241" cy="28136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lvl="0" defTabSz="1422400">
              <a:lnSpc>
                <a:spcPct val="90000"/>
              </a:lnSpc>
              <a:spcBef>
                <a:spcPct val="0"/>
              </a:spcBef>
              <a:spcAft>
                <a:spcPct val="35000"/>
              </a:spcAft>
            </a:pPr>
            <a:r>
              <a:rPr lang="en-US" sz="3600" b="1" dirty="0">
                <a:latin typeface="Noto Sans" panose="020B0502040504020204" pitchFamily="34" charset="0"/>
              </a:rPr>
              <a:t>Gorgeous2God example: </a:t>
            </a:r>
            <a:r>
              <a:rPr lang="en-US" sz="3600" dirty="0">
                <a:latin typeface="Noto Sans" panose="020B0502040504020204" pitchFamily="34" charset="0"/>
              </a:rPr>
              <a:t>Life is tough but you're not alone. Join our community of young Christian women tackling real issues from a godly perspective.</a:t>
            </a:r>
            <a:endParaRPr lang="en-US" sz="3600" b="1" kern="1200" dirty="0">
              <a:solidFill>
                <a:schemeClr val="accent2"/>
              </a:solidFill>
              <a:latin typeface="Noto Sans" panose="020B0502040504020204" pitchFamily="34" charset="0"/>
            </a:endParaRPr>
          </a:p>
        </p:txBody>
      </p:sp>
      <p:sp>
        <p:nvSpPr>
          <p:cNvPr id="6" name="TextBox 5">
            <a:extLst>
              <a:ext uri="{FF2B5EF4-FFF2-40B4-BE49-F238E27FC236}">
                <a16:creationId xmlns:a16="http://schemas.microsoft.com/office/drawing/2014/main" id="{7F285E0A-2037-463C-B3E3-DC7C564C986B}"/>
              </a:ext>
            </a:extLst>
          </p:cNvPr>
          <p:cNvSpPr txBox="1"/>
          <p:nvPr/>
        </p:nvSpPr>
        <p:spPr>
          <a:xfrm>
            <a:off x="392753" y="4495800"/>
            <a:ext cx="8345554" cy="1569660"/>
          </a:xfrm>
          <a:prstGeom prst="rect">
            <a:avLst/>
          </a:prstGeom>
          <a:noFill/>
        </p:spPr>
        <p:txBody>
          <a:bodyPr wrap="none" rtlCol="0">
            <a:spAutoFit/>
          </a:bodyPr>
          <a:lstStyle/>
          <a:p>
            <a:r>
              <a:rPr lang="en-US" sz="9600" dirty="0">
                <a:solidFill>
                  <a:schemeClr val="tx1">
                    <a:lumMod val="50000"/>
                    <a:lumOff val="50000"/>
                  </a:schemeClr>
                </a:solidFill>
                <a:latin typeface="Noto Sans" panose="020B0502040504020204" pitchFamily="34" charset="0"/>
              </a:rPr>
              <a:t>EMV = </a:t>
            </a:r>
            <a:r>
              <a:rPr lang="en-US" sz="9600" b="1" dirty="0">
                <a:solidFill>
                  <a:schemeClr val="accent2"/>
                </a:solidFill>
                <a:latin typeface="Noto Sans" panose="020B0502040504020204" pitchFamily="34" charset="0"/>
              </a:rPr>
              <a:t>42.86%</a:t>
            </a:r>
            <a:endParaRPr lang="en-US" sz="9600" dirty="0">
              <a:solidFill>
                <a:schemeClr val="accent2"/>
              </a:solidFill>
              <a:latin typeface="Noto Sans" panose="020B0502040504020204" pitchFamily="34" charset="0"/>
            </a:endParaRPr>
          </a:p>
        </p:txBody>
      </p:sp>
      <p:sp>
        <p:nvSpPr>
          <p:cNvPr id="8" name="TextBox 7">
            <a:extLst>
              <a:ext uri="{FF2B5EF4-FFF2-40B4-BE49-F238E27FC236}">
                <a16:creationId xmlns:a16="http://schemas.microsoft.com/office/drawing/2014/main" id="{190791BF-0440-4ADE-B175-EA8AE8B2EA5C}"/>
              </a:ext>
            </a:extLst>
          </p:cNvPr>
          <p:cNvSpPr txBox="1"/>
          <p:nvPr/>
        </p:nvSpPr>
        <p:spPr>
          <a:xfrm>
            <a:off x="456083" y="6400800"/>
            <a:ext cx="3201517" cy="646331"/>
          </a:xfrm>
          <a:prstGeom prst="rect">
            <a:avLst/>
          </a:prstGeom>
          <a:noFill/>
        </p:spPr>
        <p:txBody>
          <a:bodyPr wrap="none" rtlCol="0">
            <a:spAutoFit/>
          </a:bodyPr>
          <a:lstStyle/>
          <a:p>
            <a:r>
              <a:rPr lang="en-US" b="1" dirty="0">
                <a:solidFill>
                  <a:schemeClr val="tx2"/>
                </a:solidFill>
                <a:latin typeface="Noto Sans" panose="020B0502040504020204" pitchFamily="34" charset="0"/>
              </a:rPr>
              <a:t>aminstitute.com/headline</a:t>
            </a:r>
          </a:p>
          <a:p>
            <a:endParaRPr lang="en-US" dirty="0"/>
          </a:p>
        </p:txBody>
      </p:sp>
    </p:spTree>
    <p:extLst>
      <p:ext uri="{BB962C8B-B14F-4D97-AF65-F5344CB8AC3E}">
        <p14:creationId xmlns:p14="http://schemas.microsoft.com/office/powerpoint/2010/main" val="291239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grpSp>
        <p:nvGrpSpPr>
          <p:cNvPr id="8" name="Group 7">
            <a:extLst>
              <a:ext uri="{FF2B5EF4-FFF2-40B4-BE49-F238E27FC236}">
                <a16:creationId xmlns:a16="http://schemas.microsoft.com/office/drawing/2014/main" id="{9479208A-0C3B-4559-B5B9-50C54E2D67A7}"/>
              </a:ext>
            </a:extLst>
          </p:cNvPr>
          <p:cNvGrpSpPr/>
          <p:nvPr/>
        </p:nvGrpSpPr>
        <p:grpSpPr>
          <a:xfrm>
            <a:off x="392753" y="2133600"/>
            <a:ext cx="9872663" cy="3657600"/>
            <a:chOff x="0" y="460274"/>
            <a:chExt cx="9872663" cy="3118050"/>
          </a:xfrm>
        </p:grpSpPr>
        <p:sp>
          <p:nvSpPr>
            <p:cNvPr id="9" name="Rectangle: Rounded Corners 8">
              <a:extLst>
                <a:ext uri="{FF2B5EF4-FFF2-40B4-BE49-F238E27FC236}">
                  <a16:creationId xmlns:a16="http://schemas.microsoft.com/office/drawing/2014/main" id="{3B4C6DC8-F1AF-437F-86E7-E6BB17FA50FC}"/>
                </a:ext>
              </a:extLst>
            </p:cNvPr>
            <p:cNvSpPr/>
            <p:nvPr/>
          </p:nvSpPr>
          <p:spPr>
            <a:xfrm>
              <a:off x="0" y="460274"/>
              <a:ext cx="9872663" cy="3118050"/>
            </a:xfrm>
            <a:prstGeom prst="roundRect">
              <a:avLst/>
            </a:prstGeom>
            <a:solidFill>
              <a:schemeClr val="bg1"/>
            </a:solidFill>
            <a:ln>
              <a:solidFill>
                <a:schemeClr val="tx2"/>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Rectangle: Rounded Corners 4">
              <a:extLst>
                <a:ext uri="{FF2B5EF4-FFF2-40B4-BE49-F238E27FC236}">
                  <a16:creationId xmlns:a16="http://schemas.microsoft.com/office/drawing/2014/main" id="{42D0112C-7213-41D4-9AA2-3578BFB99FEE}"/>
                </a:ext>
              </a:extLst>
            </p:cNvPr>
            <p:cNvSpPr txBox="1"/>
            <p:nvPr/>
          </p:nvSpPr>
          <p:spPr>
            <a:xfrm>
              <a:off x="152211" y="612485"/>
              <a:ext cx="9568241" cy="28136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Noto Sans" panose="020B0502040504020204" pitchFamily="34" charset="0"/>
                </a:rPr>
                <a:t>Post reach and interaction will ebb and flow based on personal preferences, that day’s attitude, the news, that evening’s supper, or just the busy-ness of life. </a:t>
              </a:r>
              <a:br>
                <a:rPr lang="en-US" sz="3200" kern="1200" dirty="0">
                  <a:latin typeface="Noto Sans" panose="020B0502040504020204" pitchFamily="34" charset="0"/>
                </a:rPr>
              </a:br>
              <a:r>
                <a:rPr lang="en-US" sz="4300" b="1" kern="1200" dirty="0">
                  <a:solidFill>
                    <a:schemeClr val="accent2"/>
                  </a:solidFill>
                  <a:latin typeface="Noto Sans" panose="020B0502040504020204" pitchFamily="34" charset="0"/>
                </a:rPr>
                <a:t>Keep posting. Keep interacting. </a:t>
              </a:r>
              <a:br>
                <a:rPr lang="en-US" sz="4300" b="1" kern="1200" dirty="0">
                  <a:solidFill>
                    <a:schemeClr val="accent2"/>
                  </a:solidFill>
                  <a:latin typeface="Noto Sans" panose="020B0502040504020204" pitchFamily="34" charset="0"/>
                </a:rPr>
              </a:br>
              <a:r>
                <a:rPr lang="en-US" sz="4300" b="1" kern="1200" dirty="0">
                  <a:solidFill>
                    <a:schemeClr val="accent2"/>
                  </a:solidFill>
                  <a:latin typeface="Noto Sans" panose="020B0502040504020204" pitchFamily="34" charset="0"/>
                </a:rPr>
                <a:t>Keep adapting.</a:t>
              </a:r>
            </a:p>
          </p:txBody>
        </p:sp>
      </p:grpSp>
    </p:spTree>
    <p:extLst>
      <p:ext uri="{BB962C8B-B14F-4D97-AF65-F5344CB8AC3E}">
        <p14:creationId xmlns:p14="http://schemas.microsoft.com/office/powerpoint/2010/main" val="263985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6" name="object 6"/>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pic>
        <p:nvPicPr>
          <p:cNvPr id="9" name="Content Placeholder 4">
            <a:extLst>
              <a:ext uri="{FF2B5EF4-FFF2-40B4-BE49-F238E27FC236}">
                <a16:creationId xmlns:a16="http://schemas.microsoft.com/office/drawing/2014/main" id="{39DB7A72-D049-4003-9C29-F18F8C74BE4E}"/>
              </a:ext>
            </a:extLst>
          </p:cNvPr>
          <p:cNvPicPr>
            <a:picLocks noChangeAspect="1"/>
          </p:cNvPicPr>
          <p:nvPr/>
        </p:nvPicPr>
        <p:blipFill>
          <a:blip r:embed="rId4"/>
          <a:stretch>
            <a:fillRect/>
          </a:stretch>
        </p:blipFill>
        <p:spPr>
          <a:xfrm>
            <a:off x="9707" y="2286000"/>
            <a:ext cx="4635704" cy="3136827"/>
          </a:xfrm>
          <a:prstGeom prst="rect">
            <a:avLst/>
          </a:prstGeom>
        </p:spPr>
      </p:pic>
      <p:sp>
        <p:nvSpPr>
          <p:cNvPr id="7" name="object 7"/>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8" name="object 8"/>
          <p:cNvSpPr txBox="1">
            <a:spLocks noGrp="1"/>
          </p:cNvSpPr>
          <p:nvPr>
            <p:ph type="title"/>
          </p:nvPr>
        </p:nvSpPr>
        <p:spPr>
          <a:xfrm>
            <a:off x="4495800" y="768466"/>
            <a:ext cx="5450840" cy="936154"/>
          </a:xfrm>
          <a:prstGeom prst="rect">
            <a:avLst/>
          </a:prstGeom>
        </p:spPr>
        <p:txBody>
          <a:bodyPr vert="horz" wrap="square" lIns="0" tIns="12700" rIns="0" bIns="0" rtlCol="0">
            <a:spAutoFit/>
          </a:bodyPr>
          <a:lstStyle/>
          <a:p>
            <a:pPr marL="12700">
              <a:lnSpc>
                <a:spcPct val="100000"/>
              </a:lnSpc>
              <a:spcBef>
                <a:spcPts val="100"/>
              </a:spcBef>
              <a:tabLst>
                <a:tab pos="1981835" algn="l"/>
                <a:tab pos="3048000" algn="l"/>
                <a:tab pos="4157979" algn="l"/>
              </a:tabLst>
            </a:pPr>
            <a:r>
              <a:rPr lang="en-US" spc="235" dirty="0"/>
              <a:t>Determine Your Target Audience:</a:t>
            </a:r>
            <a:endParaRPr spc="235" dirty="0"/>
          </a:p>
        </p:txBody>
      </p:sp>
      <p:sp>
        <p:nvSpPr>
          <p:cNvPr id="11" name="object 2">
            <a:extLst>
              <a:ext uri="{FF2B5EF4-FFF2-40B4-BE49-F238E27FC236}">
                <a16:creationId xmlns:a16="http://schemas.microsoft.com/office/drawing/2014/main" id="{D467D89B-5C18-4078-A220-F65F7BC8504F}"/>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2" name="object 2"/>
          <p:cNvSpPr txBox="1"/>
          <p:nvPr/>
        </p:nvSpPr>
        <p:spPr>
          <a:xfrm>
            <a:off x="4495800" y="1828800"/>
            <a:ext cx="5606652" cy="4388381"/>
          </a:xfrm>
          <a:prstGeom prst="rect">
            <a:avLst/>
          </a:prstGeom>
        </p:spPr>
        <p:txBody>
          <a:bodyPr vert="horz" wrap="square" lIns="0" tIns="180340" rIns="0" bIns="0" rtlCol="0">
            <a:spAutoFit/>
          </a:bodyPr>
          <a:lstStyle/>
          <a:p>
            <a:pPr marL="12700">
              <a:lnSpc>
                <a:spcPct val="100000"/>
              </a:lnSpc>
              <a:spcBef>
                <a:spcPts val="1420"/>
              </a:spcBef>
              <a:tabLst>
                <a:tab pos="241300" algn="l"/>
              </a:tabLst>
            </a:pPr>
            <a:r>
              <a:rPr lang="en-US" sz="2000" b="1" spc="-30" dirty="0">
                <a:solidFill>
                  <a:schemeClr val="accent2"/>
                </a:solidFill>
                <a:latin typeface="Noto Sans"/>
                <a:cs typeface="Noto Sans"/>
              </a:rPr>
              <a:t>Surface level:</a:t>
            </a:r>
          </a:p>
          <a:p>
            <a:pPr marL="698500" lvl="1" indent="-228600">
              <a:spcBef>
                <a:spcPts val="1420"/>
              </a:spcBef>
              <a:buChar char="•"/>
              <a:tabLst>
                <a:tab pos="241300" algn="l"/>
              </a:tabLst>
            </a:pPr>
            <a:r>
              <a:rPr lang="en-US" sz="2000" spc="-30" dirty="0">
                <a:solidFill>
                  <a:srgbClr val="231F20"/>
                </a:solidFill>
                <a:latin typeface="Noto Sans"/>
                <a:cs typeface="Noto Sans"/>
              </a:rPr>
              <a:t>Location</a:t>
            </a:r>
          </a:p>
          <a:p>
            <a:pPr marL="698500" lvl="1" indent="-228600">
              <a:spcBef>
                <a:spcPts val="1420"/>
              </a:spcBef>
              <a:buChar char="•"/>
              <a:tabLst>
                <a:tab pos="241300" algn="l"/>
              </a:tabLst>
            </a:pPr>
            <a:r>
              <a:rPr lang="en-US" sz="2000" spc="-30" dirty="0">
                <a:solidFill>
                  <a:srgbClr val="231F20"/>
                </a:solidFill>
                <a:latin typeface="Noto Sans"/>
                <a:cs typeface="Noto Sans"/>
              </a:rPr>
              <a:t>Age</a:t>
            </a:r>
          </a:p>
          <a:p>
            <a:pPr marL="698500" lvl="1" indent="-228600">
              <a:spcBef>
                <a:spcPts val="1420"/>
              </a:spcBef>
              <a:buChar char="•"/>
              <a:tabLst>
                <a:tab pos="241300" algn="l"/>
              </a:tabLst>
            </a:pPr>
            <a:r>
              <a:rPr lang="en-US" sz="2000" spc="-30" dirty="0">
                <a:solidFill>
                  <a:srgbClr val="231F20"/>
                </a:solidFill>
                <a:latin typeface="Noto Sans"/>
                <a:cs typeface="Noto Sans"/>
              </a:rPr>
              <a:t>Gender</a:t>
            </a:r>
          </a:p>
          <a:p>
            <a:pPr marL="698500" lvl="1" indent="-228600">
              <a:spcBef>
                <a:spcPts val="1420"/>
              </a:spcBef>
              <a:buChar char="•"/>
              <a:tabLst>
                <a:tab pos="241300" algn="l"/>
              </a:tabLst>
            </a:pPr>
            <a:r>
              <a:rPr lang="en-US" sz="2000" spc="-30" dirty="0">
                <a:solidFill>
                  <a:srgbClr val="231F20"/>
                </a:solidFill>
                <a:latin typeface="Noto Sans"/>
                <a:cs typeface="Noto Sans"/>
              </a:rPr>
              <a:t>Race/language</a:t>
            </a:r>
          </a:p>
          <a:p>
            <a:pPr marL="698500" lvl="1" indent="-228600">
              <a:spcBef>
                <a:spcPts val="1420"/>
              </a:spcBef>
              <a:buChar char="•"/>
              <a:tabLst>
                <a:tab pos="241300" algn="l"/>
              </a:tabLst>
            </a:pPr>
            <a:r>
              <a:rPr lang="en-US" sz="2000" spc="-30" dirty="0">
                <a:solidFill>
                  <a:srgbClr val="231F20"/>
                </a:solidFill>
                <a:latin typeface="Noto Sans"/>
                <a:cs typeface="Noto Sans"/>
              </a:rPr>
              <a:t>Interests</a:t>
            </a:r>
          </a:p>
          <a:p>
            <a:pPr marL="12700">
              <a:lnSpc>
                <a:spcPct val="100000"/>
              </a:lnSpc>
              <a:spcBef>
                <a:spcPts val="1420"/>
              </a:spcBef>
              <a:tabLst>
                <a:tab pos="241300" algn="l"/>
              </a:tabLst>
            </a:pPr>
            <a:r>
              <a:rPr lang="en-US" sz="2000" b="1" spc="-30" dirty="0">
                <a:solidFill>
                  <a:schemeClr val="accent2"/>
                </a:solidFill>
                <a:latin typeface="Noto Sans"/>
                <a:cs typeface="Noto Sans"/>
              </a:rPr>
              <a:t>Deep level:</a:t>
            </a:r>
          </a:p>
          <a:p>
            <a:pPr marL="698500" lvl="1" indent="-228600">
              <a:spcBef>
                <a:spcPts val="1420"/>
              </a:spcBef>
              <a:buChar char="•"/>
              <a:tabLst>
                <a:tab pos="241300" algn="l"/>
              </a:tabLst>
            </a:pPr>
            <a:r>
              <a:rPr lang="en-US" sz="2000" spc="-30" dirty="0">
                <a:solidFill>
                  <a:srgbClr val="231F20"/>
                </a:solidFill>
                <a:latin typeface="Noto Sans"/>
                <a:cs typeface="Noto Sans"/>
              </a:rPr>
              <a:t>Needs </a:t>
            </a:r>
          </a:p>
          <a:p>
            <a:pPr marL="698500" lvl="1" indent="-228600">
              <a:spcBef>
                <a:spcPts val="1420"/>
              </a:spcBef>
              <a:buChar char="•"/>
              <a:tabLst>
                <a:tab pos="241300" algn="l"/>
              </a:tabLst>
            </a:pPr>
            <a:r>
              <a:rPr lang="en-US" sz="2000" spc="-30" dirty="0">
                <a:solidFill>
                  <a:srgbClr val="231F20"/>
                </a:solidFill>
                <a:latin typeface="Noto Sans"/>
                <a:cs typeface="Noto Sans"/>
              </a:rPr>
              <a:t>Core Values</a:t>
            </a:r>
            <a:endParaRPr lang="en-US" sz="2000" dirty="0">
              <a:solidFill>
                <a:srgbClr val="231F20"/>
              </a:solidFill>
              <a:latin typeface="Noto Sans"/>
              <a:cs typeface="Noto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576814" cy="6858000"/>
          </a:xfrm>
          <a:prstGeom prst="rect">
            <a:avLst/>
          </a:prstGeom>
          <a:blipFill>
            <a:blip r:embed="rId3" cstate="print"/>
            <a:stretch>
              <a:fillRect/>
            </a:stretch>
          </a:blipFill>
        </p:spPr>
        <p:txBody>
          <a:bodyPr wrap="square" lIns="0" tIns="0" rIns="0" bIns="0" rtlCol="0"/>
          <a:lstStyle/>
          <a:p>
            <a:endParaRPr/>
          </a:p>
        </p:txBody>
      </p:sp>
      <p:pic>
        <p:nvPicPr>
          <p:cNvPr id="3" name="Picture 2">
            <a:extLst>
              <a:ext uri="{FF2B5EF4-FFF2-40B4-BE49-F238E27FC236}">
                <a16:creationId xmlns:a16="http://schemas.microsoft.com/office/drawing/2014/main" id="{B2E57814-3295-4ABA-9931-CF5D7DEC4398}"/>
              </a:ext>
            </a:extLst>
          </p:cNvPr>
          <p:cNvPicPr>
            <a:picLocks noChangeAspect="1"/>
          </p:cNvPicPr>
          <p:nvPr/>
        </p:nvPicPr>
        <p:blipFill rotWithShape="1">
          <a:blip r:embed="rId4"/>
          <a:srcRect l="8654" t="-41" r="11266" b="41"/>
          <a:stretch/>
        </p:blipFill>
        <p:spPr>
          <a:xfrm>
            <a:off x="0" y="-10886"/>
            <a:ext cx="10576814" cy="6866040"/>
          </a:xfrm>
          <a:prstGeom prst="rect">
            <a:avLst/>
          </a:prstGeom>
        </p:spPr>
      </p:pic>
      <p:sp>
        <p:nvSpPr>
          <p:cNvPr id="4" name="object 2">
            <a:extLst>
              <a:ext uri="{FF2B5EF4-FFF2-40B4-BE49-F238E27FC236}">
                <a16:creationId xmlns:a16="http://schemas.microsoft.com/office/drawing/2014/main" id="{E05FB090-278A-406C-92D7-61F365B05D88}"/>
              </a:ext>
            </a:extLst>
          </p:cNvPr>
          <p:cNvSpPr txBox="1">
            <a:spLocks/>
          </p:cNvSpPr>
          <p:nvPr/>
        </p:nvSpPr>
        <p:spPr>
          <a:xfrm>
            <a:off x="304800" y="228600"/>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chemeClr val="bg1">
                    <a:lumMod val="85000"/>
                  </a:schemeClr>
                </a:solidFill>
              </a:rPr>
              <a:t>SDAdata.org</a:t>
            </a:r>
            <a:endParaRPr lang="en-US" sz="2550" kern="0" dirty="0">
              <a:solidFill>
                <a:schemeClr val="bg1">
                  <a:lumMod val="85000"/>
                </a:schemeClr>
              </a:solidFill>
              <a:latin typeface="Noto Sans"/>
              <a:cs typeface="Noto Sans"/>
            </a:endParaRPr>
          </a:p>
        </p:txBody>
      </p:sp>
    </p:spTree>
    <p:extLst>
      <p:ext uri="{BB962C8B-B14F-4D97-AF65-F5344CB8AC3E}">
        <p14:creationId xmlns:p14="http://schemas.microsoft.com/office/powerpoint/2010/main" val="75722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576814" cy="6858000"/>
          </a:xfrm>
          <a:prstGeom prst="rect">
            <a:avLst/>
          </a:prstGeom>
          <a:blipFill>
            <a:blip r:embed="rId3" cstate="print"/>
            <a:stretch>
              <a:fillRect/>
            </a:stretch>
          </a:blipFill>
        </p:spPr>
        <p:txBody>
          <a:bodyPr wrap="square" lIns="0" tIns="0" rIns="0" bIns="0" rtlCol="0"/>
          <a:lstStyle/>
          <a:p>
            <a:endParaRPr/>
          </a:p>
        </p:txBody>
      </p:sp>
      <p:pic>
        <p:nvPicPr>
          <p:cNvPr id="8" name="Picture 7">
            <a:extLst>
              <a:ext uri="{FF2B5EF4-FFF2-40B4-BE49-F238E27FC236}">
                <a16:creationId xmlns:a16="http://schemas.microsoft.com/office/drawing/2014/main" id="{1A414B9B-C363-42CE-AC4A-CC5834D640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33"/>
          <a:stretch/>
        </p:blipFill>
        <p:spPr>
          <a:xfrm>
            <a:off x="-2427" y="0"/>
            <a:ext cx="10579241" cy="6858000"/>
          </a:xfrm>
          <a:prstGeom prst="rect">
            <a:avLst/>
          </a:prstGeom>
        </p:spPr>
      </p:pic>
      <p:sp>
        <p:nvSpPr>
          <p:cNvPr id="9" name="Rectangle: Rounded Corners 8">
            <a:extLst>
              <a:ext uri="{FF2B5EF4-FFF2-40B4-BE49-F238E27FC236}">
                <a16:creationId xmlns:a16="http://schemas.microsoft.com/office/drawing/2014/main" id="{4EC91824-8E42-46AF-AAAB-56E2CA3EB88B}"/>
              </a:ext>
            </a:extLst>
          </p:cNvPr>
          <p:cNvSpPr/>
          <p:nvPr/>
        </p:nvSpPr>
        <p:spPr>
          <a:xfrm>
            <a:off x="152400" y="5334000"/>
            <a:ext cx="7315200" cy="1371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solidFill>
                  <a:schemeClr val="accent2"/>
                </a:solidFill>
                <a:latin typeface="Noto Sans" panose="020B0502040504020204" pitchFamily="34" charset="0"/>
              </a:rPr>
              <a:t>“CULTURAL EMPATHY”</a:t>
            </a:r>
          </a:p>
          <a:p>
            <a:pPr algn="ctr"/>
            <a:r>
              <a:rPr lang="en-US" sz="3000" dirty="0">
                <a:latin typeface="Noto Sans" panose="020B0502040504020204" pitchFamily="34" charset="0"/>
              </a:rPr>
              <a:t>in the digital mission field</a:t>
            </a:r>
            <a:endParaRPr lang="en-US" sz="3000" kern="0" dirty="0">
              <a:solidFill>
                <a:schemeClr val="accent2"/>
              </a:solidFill>
              <a:latin typeface="Noto Sans" panose="020B0502040504020204" pitchFamily="34" charset="0"/>
            </a:endParaRPr>
          </a:p>
        </p:txBody>
      </p:sp>
    </p:spTree>
    <p:extLst>
      <p:ext uri="{BB962C8B-B14F-4D97-AF65-F5344CB8AC3E}">
        <p14:creationId xmlns:p14="http://schemas.microsoft.com/office/powerpoint/2010/main" val="124553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685800" y="1752600"/>
            <a:ext cx="8878389" cy="2095841"/>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4000" dirty="0"/>
              <a:t>“…become </a:t>
            </a:r>
            <a:r>
              <a:rPr lang="en-US" sz="4000" dirty="0">
                <a:solidFill>
                  <a:schemeClr val="accent2"/>
                </a:solidFill>
              </a:rPr>
              <a:t>all things </a:t>
            </a:r>
            <a:r>
              <a:rPr lang="en-US" sz="4000" dirty="0"/>
              <a:t>to </a:t>
            </a:r>
            <a:r>
              <a:rPr lang="en-US" sz="4000" dirty="0">
                <a:solidFill>
                  <a:schemeClr val="accent2"/>
                </a:solidFill>
              </a:rPr>
              <a:t>all men</a:t>
            </a:r>
            <a:r>
              <a:rPr lang="en-US" sz="4000" dirty="0"/>
              <a:t>, that I may by all means </a:t>
            </a:r>
            <a:r>
              <a:rPr lang="en-US" sz="4000" dirty="0">
                <a:solidFill>
                  <a:schemeClr val="accent2"/>
                </a:solidFill>
              </a:rPr>
              <a:t>save some</a:t>
            </a:r>
            <a:r>
              <a:rPr lang="en-US" sz="4000" dirty="0"/>
              <a:t>.” </a:t>
            </a:r>
          </a:p>
          <a:p>
            <a:pPr algn="ctr"/>
            <a:r>
              <a:rPr lang="en-US" sz="4000" dirty="0"/>
              <a:t>(1 Corinthians 9:19-23) </a:t>
            </a:r>
            <a:endParaRPr lang="en-US" sz="4000" kern="0" dirty="0">
              <a:solidFill>
                <a:schemeClr val="accent2"/>
              </a:solidFill>
              <a:latin typeface="Noto Sans" panose="020B0502040504020204" pitchFamily="34" charset="0"/>
            </a:endParaRPr>
          </a:p>
        </p:txBody>
      </p:sp>
      <p:sp>
        <p:nvSpPr>
          <p:cNvPr id="6" name="TextBox 5">
            <a:extLst>
              <a:ext uri="{FF2B5EF4-FFF2-40B4-BE49-F238E27FC236}">
                <a16:creationId xmlns:a16="http://schemas.microsoft.com/office/drawing/2014/main" id="{DAA06889-D957-4970-862B-4A9BF614B942}"/>
              </a:ext>
            </a:extLst>
          </p:cNvPr>
          <p:cNvSpPr txBox="1"/>
          <p:nvPr/>
        </p:nvSpPr>
        <p:spPr>
          <a:xfrm>
            <a:off x="533400" y="4114800"/>
            <a:ext cx="9753600" cy="2031325"/>
          </a:xfrm>
          <a:prstGeom prst="rect">
            <a:avLst/>
          </a:prstGeom>
          <a:noFill/>
        </p:spPr>
        <p:txBody>
          <a:bodyPr wrap="square" rtlCol="0">
            <a:spAutoFit/>
          </a:bodyPr>
          <a:lstStyle/>
          <a:p>
            <a:r>
              <a:rPr lang="en-US" b="1" dirty="0"/>
              <a:t>Example: </a:t>
            </a:r>
            <a:r>
              <a:rPr lang="en-US" dirty="0"/>
              <a:t>midwestern transplant to Washington D.C., </a:t>
            </a:r>
            <a:r>
              <a:rPr lang="en-US" dirty="0" err="1"/>
              <a:t>Xennial</a:t>
            </a:r>
            <a:r>
              <a:rPr lang="en-US" dirty="0"/>
              <a:t>, first generation college-educated, Adventist convert, vegetarian, professional woman, multi-cultural friend group with strong ties to the Italian and Jewish cultures through immigrant families </a:t>
            </a:r>
          </a:p>
          <a:p>
            <a:endParaRPr lang="en-US" dirty="0"/>
          </a:p>
          <a:p>
            <a:r>
              <a:rPr lang="en-US" b="1" dirty="0"/>
              <a:t>Versus: </a:t>
            </a:r>
            <a:r>
              <a:rPr lang="en-US" dirty="0"/>
              <a:t>my grandparents who were part of a homogenous community of Italian immigrants, living in the Midwest, coal miners, Catholic etc. Everyone ate the same, worshiped the same, spoke the same language, the entire community functioned around the same industry, isolated, same education etc. </a:t>
            </a:r>
          </a:p>
        </p:txBody>
      </p:sp>
    </p:spTree>
    <p:extLst>
      <p:ext uri="{BB962C8B-B14F-4D97-AF65-F5344CB8AC3E}">
        <p14:creationId xmlns:p14="http://schemas.microsoft.com/office/powerpoint/2010/main" val="296000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8" name="object 3">
            <a:extLst>
              <a:ext uri="{FF2B5EF4-FFF2-40B4-BE49-F238E27FC236}">
                <a16:creationId xmlns:a16="http://schemas.microsoft.com/office/drawing/2014/main" id="{E6222887-2852-4318-A6A4-242D50B420D9}"/>
              </a:ext>
            </a:extLst>
          </p:cNvPr>
          <p:cNvSpPr txBox="1"/>
          <p:nvPr/>
        </p:nvSpPr>
        <p:spPr>
          <a:xfrm>
            <a:off x="457200" y="1373880"/>
            <a:ext cx="9601200" cy="5477781"/>
          </a:xfrm>
          <a:prstGeom prst="rect">
            <a:avLst/>
          </a:prstGeom>
        </p:spPr>
        <p:txBody>
          <a:bodyPr vert="horz" wrap="square" lIns="0" tIns="243204" rIns="0" bIns="0" rtlCol="0">
            <a:spAutoFit/>
          </a:bodyPr>
          <a:lstStyle/>
          <a:p>
            <a:pPr marL="12700">
              <a:lnSpc>
                <a:spcPct val="100000"/>
              </a:lnSpc>
              <a:spcBef>
                <a:spcPts val="1914"/>
              </a:spcBef>
              <a:tabLst>
                <a:tab pos="2417445" algn="l"/>
              </a:tabLst>
            </a:pPr>
            <a:r>
              <a:rPr lang="en-US" sz="3000" b="1" spc="200" dirty="0">
                <a:solidFill>
                  <a:srgbClr val="003E6A"/>
                </a:solidFill>
                <a:latin typeface="Noto Sans" panose="020B0502040504020204" pitchFamily="34" charset="0"/>
                <a:cs typeface="Noto Sans"/>
              </a:rPr>
              <a:t>A World of Intersecting Cultures </a:t>
            </a:r>
            <a:br>
              <a:rPr lang="en-US" sz="3000" b="1" spc="200" dirty="0">
                <a:solidFill>
                  <a:srgbClr val="003E6A"/>
                </a:solidFill>
                <a:latin typeface="Noto Sans" panose="020B0502040504020204" pitchFamily="34" charset="0"/>
                <a:cs typeface="Noto Sans"/>
              </a:rPr>
            </a:br>
            <a:r>
              <a:rPr lang="en-US" sz="3000" b="1" spc="200" dirty="0">
                <a:solidFill>
                  <a:srgbClr val="003E6A"/>
                </a:solidFill>
                <a:latin typeface="Noto Sans" panose="020B0502040504020204" pitchFamily="34" charset="0"/>
                <a:cs typeface="Noto Sans"/>
              </a:rPr>
              <a:t>to Consider:</a:t>
            </a:r>
            <a:endParaRPr sz="3000" dirty="0">
              <a:latin typeface="Noto Sans" panose="020B0502040504020204" pitchFamily="34" charset="0"/>
              <a:cs typeface="Noto Sans"/>
            </a:endParaRP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Platform</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Age</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Gender</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Language(s)</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People groups: race, ethnic, immigrant v. first generation, etc. </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Current location: city/suburbs/country </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In school v. out of school</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Lived in a specific geolocation their whole life v. transplants</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Faith groups, life-long Adventists v. converts</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Professional groups</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College educated v. blue-collar workers</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Social groups</a:t>
            </a:r>
          </a:p>
          <a:p>
            <a:pPr>
              <a:buClr>
                <a:schemeClr val="accent2"/>
              </a:buClr>
            </a:pPr>
            <a:endParaRPr lang="en-US" sz="2000" dirty="0">
              <a:latin typeface="Noto Sans" panose="020B0502040504020204" pitchFamily="34" charset="0"/>
            </a:endParaRPr>
          </a:p>
          <a:p>
            <a:pPr marL="342900" indent="-342900">
              <a:buClr>
                <a:schemeClr val="accent2"/>
              </a:buClr>
              <a:buFont typeface="Wingdings" panose="05000000000000000000" pitchFamily="2" charset="2"/>
              <a:buChar char="ü"/>
            </a:pPr>
            <a:endParaRPr lang="en-US" sz="2000" dirty="0">
              <a:latin typeface="Noto Sans" panose="020B0502040504020204" pitchFamily="34" charset="0"/>
            </a:endParaRPr>
          </a:p>
        </p:txBody>
      </p:sp>
    </p:spTree>
    <p:extLst>
      <p:ext uri="{BB962C8B-B14F-4D97-AF65-F5344CB8AC3E}">
        <p14:creationId xmlns:p14="http://schemas.microsoft.com/office/powerpoint/2010/main" val="6204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4191000" y="1219200"/>
            <a:ext cx="6322191" cy="5333999"/>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600" b="1" dirty="0">
                <a:solidFill>
                  <a:schemeClr val="tx2"/>
                </a:solidFill>
                <a:latin typeface="Noto Sans" panose="020B0502040504020204" pitchFamily="34" charset="0"/>
              </a:rPr>
              <a:t>Internal v. External</a:t>
            </a:r>
            <a:br>
              <a:rPr lang="en-US" sz="2000" dirty="0">
                <a:latin typeface="Noto Sans" panose="020B0502040504020204" pitchFamily="34" charset="0"/>
              </a:rPr>
            </a:br>
            <a:endParaRPr lang="en-US" sz="2000" dirty="0">
              <a:latin typeface="Noto Sans" panose="020B0502040504020204" pitchFamily="34" charset="0"/>
            </a:endParaRPr>
          </a:p>
          <a:p>
            <a:r>
              <a:rPr lang="en-US" sz="2600" b="1" dirty="0">
                <a:latin typeface="Noto Sans" panose="020B0502040504020204" pitchFamily="34" charset="0"/>
              </a:rPr>
              <a:t>Are you speaking to Adventists </a:t>
            </a:r>
            <a:br>
              <a:rPr lang="en-US" sz="2600" b="1" dirty="0">
                <a:latin typeface="Noto Sans" panose="020B0502040504020204" pitchFamily="34" charset="0"/>
              </a:rPr>
            </a:br>
            <a:r>
              <a:rPr lang="en-US" sz="2600" b="1" dirty="0">
                <a:latin typeface="Noto Sans" panose="020B0502040504020204" pitchFamily="34" charset="0"/>
              </a:rPr>
              <a:t>or non-Adventists?</a:t>
            </a:r>
            <a:br>
              <a:rPr lang="en-US" b="1" dirty="0">
                <a:latin typeface="Noto Sans" panose="020B0502040504020204" pitchFamily="34" charset="0"/>
              </a:rPr>
            </a:br>
            <a:r>
              <a:rPr lang="en-US" b="1" dirty="0">
                <a:latin typeface="Noto Sans" panose="020B0502040504020204" pitchFamily="34" charset="0"/>
              </a:rPr>
              <a:t> </a:t>
            </a:r>
          </a:p>
          <a:p>
            <a:r>
              <a:rPr lang="en-US" sz="2600" b="1" dirty="0">
                <a:latin typeface="Noto Sans" panose="020B0502040504020204" pitchFamily="34" charset="0"/>
              </a:rPr>
              <a:t>Internal: </a:t>
            </a:r>
          </a:p>
          <a:p>
            <a:pPr lvl="1">
              <a:buFont typeface="Wingdings" charset="2"/>
              <a:buChar char="§"/>
            </a:pPr>
            <a:r>
              <a:rPr lang="en-US" dirty="0">
                <a:latin typeface="Noto Sans" panose="020B0502040504020204" pitchFamily="34" charset="0"/>
              </a:rPr>
              <a:t>Church members</a:t>
            </a:r>
          </a:p>
          <a:p>
            <a:pPr lvl="1">
              <a:buFont typeface="Wingdings" charset="2"/>
              <a:buChar char="§"/>
            </a:pPr>
            <a:r>
              <a:rPr lang="en-US" dirty="0">
                <a:latin typeface="Noto Sans" panose="020B0502040504020204" pitchFamily="34" charset="0"/>
              </a:rPr>
              <a:t>Church leaders</a:t>
            </a:r>
          </a:p>
          <a:p>
            <a:pPr lvl="1">
              <a:buFont typeface="Wingdings" charset="2"/>
              <a:buChar char="§"/>
            </a:pPr>
            <a:r>
              <a:rPr lang="en-US" dirty="0">
                <a:latin typeface="Noto Sans" panose="020B0502040504020204" pitchFamily="34" charset="0"/>
              </a:rPr>
              <a:t>North American Division</a:t>
            </a:r>
          </a:p>
          <a:p>
            <a:pPr lvl="1">
              <a:buFont typeface="Wingdings" charset="2"/>
              <a:buChar char="§"/>
            </a:pPr>
            <a:r>
              <a:rPr lang="en-US" dirty="0">
                <a:latin typeface="Noto Sans" panose="020B0502040504020204" pitchFamily="34" charset="0"/>
              </a:rPr>
              <a:t>Faith communities: city/neighborhoods/ministries</a:t>
            </a:r>
            <a:br>
              <a:rPr lang="en-US" dirty="0">
                <a:latin typeface="Noto Sans" panose="020B0502040504020204" pitchFamily="34" charset="0"/>
              </a:rPr>
            </a:br>
            <a:endParaRPr lang="en-US" dirty="0">
              <a:latin typeface="Noto Sans" panose="020B0502040504020204" pitchFamily="34" charset="0"/>
            </a:endParaRPr>
          </a:p>
          <a:p>
            <a:r>
              <a:rPr lang="en-US" sz="2600" b="1" dirty="0">
                <a:latin typeface="Noto Sans" panose="020B0502040504020204" pitchFamily="34" charset="0"/>
              </a:rPr>
              <a:t>External:</a:t>
            </a:r>
          </a:p>
          <a:p>
            <a:pPr lvl="1">
              <a:buFont typeface="Wingdings" charset="2"/>
              <a:buChar char="§"/>
            </a:pPr>
            <a:r>
              <a:rPr lang="en-US" dirty="0">
                <a:latin typeface="Noto Sans" panose="020B0502040504020204" pitchFamily="34" charset="0"/>
              </a:rPr>
              <a:t>Broader community: neighborhoods/city/state/metro areas</a:t>
            </a:r>
          </a:p>
          <a:p>
            <a:pPr lvl="1">
              <a:buFont typeface="Wingdings" charset="2"/>
              <a:buChar char="§"/>
            </a:pPr>
            <a:r>
              <a:rPr lang="en-US" dirty="0">
                <a:latin typeface="Noto Sans" panose="020B0502040504020204" pitchFamily="34" charset="0"/>
              </a:rPr>
              <a:t>Businesses</a:t>
            </a:r>
          </a:p>
          <a:p>
            <a:pPr lvl="1">
              <a:buFont typeface="Wingdings" charset="2"/>
              <a:buChar char="§"/>
            </a:pPr>
            <a:r>
              <a:rPr lang="en-US" dirty="0">
                <a:latin typeface="Noto Sans" panose="020B0502040504020204" pitchFamily="34" charset="0"/>
              </a:rPr>
              <a:t>Related causes</a:t>
            </a:r>
          </a:p>
          <a:p>
            <a:pPr lvl="1">
              <a:buFont typeface="Wingdings" charset="2"/>
              <a:buChar char="§"/>
            </a:pPr>
            <a:r>
              <a:rPr lang="en-US" dirty="0">
                <a:latin typeface="Noto Sans" panose="020B0502040504020204" pitchFamily="34" charset="0"/>
              </a:rPr>
              <a:t>Local news</a:t>
            </a:r>
          </a:p>
        </p:txBody>
      </p:sp>
      <p:pic>
        <p:nvPicPr>
          <p:cNvPr id="9" name="Picture 8">
            <a:extLst>
              <a:ext uri="{FF2B5EF4-FFF2-40B4-BE49-F238E27FC236}">
                <a16:creationId xmlns:a16="http://schemas.microsoft.com/office/drawing/2014/main" id="{46FF9F4B-269B-49CB-831C-22FB2F814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380" y="1342818"/>
            <a:ext cx="3675741" cy="2980680"/>
          </a:xfrm>
          <a:prstGeom prst="rect">
            <a:avLst/>
          </a:prstGeom>
        </p:spPr>
      </p:pic>
    </p:spTree>
    <p:extLst>
      <p:ext uri="{BB962C8B-B14F-4D97-AF65-F5344CB8AC3E}">
        <p14:creationId xmlns:p14="http://schemas.microsoft.com/office/powerpoint/2010/main" val="166230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576814" cy="6858000"/>
          </a:xfrm>
          <a:prstGeom prst="rect">
            <a:avLst/>
          </a:prstGeom>
          <a:blipFill>
            <a:blip r:embed="rId3" cstate="print"/>
            <a:stretch>
              <a:fillRect/>
            </a:stretch>
          </a:blipFill>
        </p:spPr>
        <p:txBody>
          <a:bodyPr wrap="square" lIns="0" tIns="0" rIns="0" bIns="0" rtlCol="0"/>
          <a:lstStyle/>
          <a:p>
            <a:endParaRPr/>
          </a:p>
        </p:txBody>
      </p:sp>
      <p:pic>
        <p:nvPicPr>
          <p:cNvPr id="6" name="Picture 5">
            <a:extLst>
              <a:ext uri="{FF2B5EF4-FFF2-40B4-BE49-F238E27FC236}">
                <a16:creationId xmlns:a16="http://schemas.microsoft.com/office/drawing/2014/main" id="{33B46AE7-7507-4CE8-BD6D-AECEAA5E6C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719" r="2020" b="8423"/>
          <a:stretch/>
        </p:blipFill>
        <p:spPr>
          <a:xfrm>
            <a:off x="-1" y="0"/>
            <a:ext cx="10576815" cy="6858000"/>
          </a:xfrm>
          <a:prstGeom prst="rect">
            <a:avLst/>
          </a:prstGeom>
        </p:spPr>
      </p:pic>
      <p:sp>
        <p:nvSpPr>
          <p:cNvPr id="5" name="TextBox 4">
            <a:extLst>
              <a:ext uri="{FF2B5EF4-FFF2-40B4-BE49-F238E27FC236}">
                <a16:creationId xmlns:a16="http://schemas.microsoft.com/office/drawing/2014/main" id="{A2671A03-27FD-487F-B6EE-DBC97041F372}"/>
              </a:ext>
            </a:extLst>
          </p:cNvPr>
          <p:cNvSpPr txBox="1"/>
          <p:nvPr/>
        </p:nvSpPr>
        <p:spPr>
          <a:xfrm>
            <a:off x="152400" y="152400"/>
            <a:ext cx="5562600" cy="2246769"/>
          </a:xfrm>
          <a:prstGeom prst="rect">
            <a:avLst/>
          </a:prstGeom>
          <a:noFill/>
        </p:spPr>
        <p:txBody>
          <a:bodyPr wrap="square" rtlCol="0">
            <a:spAutoFit/>
          </a:bodyPr>
          <a:lstStyle/>
          <a:p>
            <a:r>
              <a:rPr lang="en-US" sz="4000" dirty="0">
                <a:solidFill>
                  <a:schemeClr val="bg1"/>
                </a:solidFill>
                <a:latin typeface="Noto Sans" panose="020B0502040504020204" pitchFamily="34" charset="0"/>
              </a:rPr>
              <a:t>Put your assumptions &amp; judgements in the</a:t>
            </a:r>
          </a:p>
          <a:p>
            <a:r>
              <a:rPr lang="en-US" sz="6000" b="1" dirty="0">
                <a:solidFill>
                  <a:srgbClr val="C0504D"/>
                </a:solidFill>
                <a:latin typeface="Noto Sans" panose="020B0502040504020204" pitchFamily="34" charset="0"/>
              </a:rPr>
              <a:t>TRASH.</a:t>
            </a:r>
          </a:p>
        </p:txBody>
      </p:sp>
    </p:spTree>
    <p:extLst>
      <p:ext uri="{BB962C8B-B14F-4D97-AF65-F5344CB8AC3E}">
        <p14:creationId xmlns:p14="http://schemas.microsoft.com/office/powerpoint/2010/main" val="414793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71010-nadv-yend-PowerPointTemplate-EM" id="{6A57A146-B535-6448-8BD3-9411FD7D19D6}" vid="{12A013A7-9949-5741-8E55-725E239ECD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NAD PPT Template</Template>
  <TotalTime>1826</TotalTime>
  <Words>2670</Words>
  <Application>Microsoft Office PowerPoint</Application>
  <PresentationFormat>Widescreen</PresentationFormat>
  <Paragraphs>343</Paragraphs>
  <Slides>40</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Noto Sans</vt:lpstr>
      <vt:lpstr>Wingdings</vt:lpstr>
      <vt:lpstr>Office Theme</vt:lpstr>
      <vt:lpstr>PowerPoint Presentation</vt:lpstr>
      <vt:lpstr>PowerPoint Presentation</vt:lpstr>
      <vt:lpstr>PowerPoint Presentation</vt:lpstr>
      <vt:lpstr>Determine Your Target Audience: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Tell stories.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Jean Domm</dc:creator>
  <cp:lastModifiedBy>Jamie Jean Domm</cp:lastModifiedBy>
  <cp:revision>168</cp:revision>
  <dcterms:created xsi:type="dcterms:W3CDTF">2018-02-28T21:28:23Z</dcterms:created>
  <dcterms:modified xsi:type="dcterms:W3CDTF">2018-05-30T14:40:11Z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2017-10-10T00:00:00Z</vt:filetime>
  </property>
  <property fmtid="{D5CDD505-2E9C-101B-9397-08002B2CF9AE}" pid="3" name="Creator">
    <vt:lpwstr>Adobe InDesign CC 2017 (Macintosh)</vt:lpwstr>
  </property>
  <property fmtid="{D5CDD505-2E9C-101B-9397-08002B2CF9AE}" pid="4" name="LastSaved">
    <vt:filetime>2017-10-11T00:00:00Z</vt:filetime>
  </property>
</Properties>
</file>