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53"/>
  </p:notesMasterIdLst>
  <p:sldIdLst>
    <p:sldId id="256" r:id="rId2"/>
    <p:sldId id="553" r:id="rId3"/>
    <p:sldId id="554" r:id="rId4"/>
    <p:sldId id="560" r:id="rId5"/>
    <p:sldId id="561" r:id="rId6"/>
    <p:sldId id="568" r:id="rId7"/>
    <p:sldId id="569" r:id="rId8"/>
    <p:sldId id="570" r:id="rId9"/>
    <p:sldId id="645" r:id="rId10"/>
    <p:sldId id="571" r:id="rId11"/>
    <p:sldId id="580" r:id="rId12"/>
    <p:sldId id="641" r:id="rId13"/>
    <p:sldId id="646" r:id="rId14"/>
    <p:sldId id="609" r:id="rId15"/>
    <p:sldId id="639" r:id="rId16"/>
    <p:sldId id="640" r:id="rId17"/>
    <p:sldId id="585" r:id="rId18"/>
    <p:sldId id="586" r:id="rId19"/>
    <p:sldId id="647" r:id="rId20"/>
    <p:sldId id="587" r:id="rId21"/>
    <p:sldId id="644" r:id="rId22"/>
    <p:sldId id="642" r:id="rId23"/>
    <p:sldId id="643" r:id="rId24"/>
    <p:sldId id="590" r:id="rId25"/>
    <p:sldId id="591" r:id="rId26"/>
    <p:sldId id="592" r:id="rId27"/>
    <p:sldId id="611" r:id="rId28"/>
    <p:sldId id="613" r:id="rId29"/>
    <p:sldId id="615" r:id="rId30"/>
    <p:sldId id="616" r:id="rId31"/>
    <p:sldId id="617" r:id="rId32"/>
    <p:sldId id="619" r:id="rId33"/>
    <p:sldId id="620" r:id="rId34"/>
    <p:sldId id="621" r:id="rId35"/>
    <p:sldId id="622" r:id="rId36"/>
    <p:sldId id="623" r:id="rId37"/>
    <p:sldId id="624" r:id="rId38"/>
    <p:sldId id="625" r:id="rId39"/>
    <p:sldId id="626" r:id="rId40"/>
    <p:sldId id="627" r:id="rId41"/>
    <p:sldId id="628" r:id="rId42"/>
    <p:sldId id="629" r:id="rId43"/>
    <p:sldId id="630" r:id="rId44"/>
    <p:sldId id="632" r:id="rId45"/>
    <p:sldId id="633" r:id="rId46"/>
    <p:sldId id="634" r:id="rId47"/>
    <p:sldId id="635" r:id="rId48"/>
    <p:sldId id="636" r:id="rId49"/>
    <p:sldId id="533" r:id="rId50"/>
    <p:sldId id="417" r:id="rId51"/>
    <p:sldId id="38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a Standish" initials="GS [13]" lastIdx="1" clrIdx="0"/>
  <p:cmAuthor id="2" name="Georgia Standish" initials="GS" lastIdx="138" clrIdx="1">
    <p:extLst/>
  </p:cmAuthor>
  <p:cmAuthor id="3" name="Georgia Standish" initials="GS [2]" lastIdx="1" clrIdx="2">
    <p:extLst/>
  </p:cmAuthor>
  <p:cmAuthor id="4" name="Georgia Standish" initials="GS [3]" lastIdx="1" clrIdx="3">
    <p:extLst/>
  </p:cmAuthor>
  <p:cmAuthor id="5" name="Georgia Standish" initials="GS [4]" lastIdx="1" clrIdx="4">
    <p:extLst/>
  </p:cmAuthor>
  <p:cmAuthor id="6" name="Georgia Standish" initials="GS [5]" lastIdx="1" clrIdx="5">
    <p:extLst/>
  </p:cmAuthor>
  <p:cmAuthor id="7" name="Georgia Standish" initials="GS [6]" lastIdx="1" clrIdx="6">
    <p:extLst/>
  </p:cmAuthor>
  <p:cmAuthor id="8" name="Georgia Standish" initials="GS [7]" lastIdx="1" clrIdx="7">
    <p:extLst/>
  </p:cmAuthor>
  <p:cmAuthor id="9" name="Georgia Standish" initials="GS [8]" lastIdx="1" clrIdx="8">
    <p:extLst/>
  </p:cmAuthor>
  <p:cmAuthor id="10" name="Georgia Standish" initials="GS [9]" lastIdx="1" clrIdx="9">
    <p:extLst/>
  </p:cmAuthor>
  <p:cmAuthor id="11" name="Georgia Standish" initials="GS [10]" lastIdx="1" clrIdx="10">
    <p:extLst/>
  </p:cmAuthor>
  <p:cmAuthor id="12" name="Georgia Standish" initials="GS [11]" lastIdx="1" clrIdx="11">
    <p:extLst/>
  </p:cmAuthor>
  <p:cmAuthor id="13" name="Georgia Standish" initials="GS [12]" lastIdx="1" clrIdx="12">
    <p:extLst/>
  </p:cmAuthor>
  <p:cmAuthor id="14" name="Georgia Standish" initials="GS [14]" lastIdx="1" clrIdx="13">
    <p:extLst/>
  </p:cmAuthor>
  <p:cmAuthor id="15" name="Georgia Standish" initials="GS [15]" lastIdx="1" clrIdx="14">
    <p:extLst/>
  </p:cmAuthor>
  <p:cmAuthor id="16" name="Georgia Standish" initials="GS [21]" lastIdx="1" clrIdx="15"/>
  <p:cmAuthor id="17" name="Georgia Standish" initials="GS [22]" lastIdx="1" clrIdx="16"/>
  <p:cmAuthor id="18" name="Georgia Standish" initials="GS [23]" lastIdx="1" clrIdx="17"/>
  <p:cmAuthor id="19" name="Georgia Standish" initials="GS [24]" lastIdx="1" clrIdx="18"/>
  <p:cmAuthor id="20" name="Georgia Standish" initials="GS [27]" lastIdx="1" clrIdx="19"/>
  <p:cmAuthor id="21" name="Georgia Standish" initials="GS [28]" lastIdx="1" clrIdx="20"/>
  <p:cmAuthor id="22" name="Georgia Standish" initials="GS [29]" lastIdx="1"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2" autoAdjust="0"/>
    <p:restoredTop sz="69713" autoAdjust="0"/>
  </p:normalViewPr>
  <p:slideViewPr>
    <p:cSldViewPr snapToGrid="0">
      <p:cViewPr varScale="1">
        <p:scale>
          <a:sx n="90" d="100"/>
          <a:sy n="90" d="100"/>
        </p:scale>
        <p:origin x="45" y="1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EC684-2BFE-4CF1-A6C0-D479F55CF6A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04D5D108-78F4-4157-9A48-B0E10EC840C3}">
      <dgm:prSet custT="1"/>
      <dgm:spPr/>
      <dgm:t>
        <a:bodyPr/>
        <a:lstStyle/>
        <a:p>
          <a:r>
            <a:rPr lang="en-US" sz="3200" dirty="0"/>
            <a:t>A group used to increase engagement on Instagram or Facebook. Users agree to comment, like, and share each other’s content. </a:t>
          </a:r>
          <a:br>
            <a:rPr lang="en-US" sz="3200" dirty="0"/>
          </a:br>
          <a:br>
            <a:rPr lang="en-US" sz="3200" dirty="0"/>
          </a:br>
          <a:r>
            <a:rPr lang="en-US" sz="2400" b="1" dirty="0"/>
            <a:t>Rules vary, but typically fall into three categories: </a:t>
          </a:r>
        </a:p>
        <a:p>
          <a:r>
            <a:rPr lang="en-US" sz="2400" b="1" dirty="0">
              <a:solidFill>
                <a:schemeClr val="accent3"/>
              </a:solidFill>
            </a:rPr>
            <a:t>A: </a:t>
          </a:r>
          <a:r>
            <a:rPr lang="en-US" sz="2400" b="0" dirty="0"/>
            <a:t>All users must engage with every post </a:t>
          </a:r>
          <a:r>
            <a:rPr lang="en-US" sz="2400" b="0" u="sng" dirty="0"/>
            <a:t>within an hour.</a:t>
          </a:r>
        </a:p>
        <a:p>
          <a:r>
            <a:rPr lang="en-US" sz="2400" b="1" dirty="0">
              <a:solidFill>
                <a:schemeClr val="accent3"/>
              </a:solidFill>
            </a:rPr>
            <a:t>B: </a:t>
          </a:r>
          <a:r>
            <a:rPr lang="en-US" sz="2400" b="0" dirty="0"/>
            <a:t>All users must engage with every post </a:t>
          </a:r>
          <a:r>
            <a:rPr lang="en-US" sz="2400" b="0" u="sng" dirty="0"/>
            <a:t>within 24 hours</a:t>
          </a:r>
          <a:r>
            <a:rPr lang="en-US" sz="2400" b="0" dirty="0"/>
            <a:t>. </a:t>
          </a:r>
        </a:p>
        <a:p>
          <a:r>
            <a:rPr lang="en-US" sz="2400" b="1" dirty="0">
              <a:solidFill>
                <a:schemeClr val="accent3"/>
              </a:solidFill>
            </a:rPr>
            <a:t>C: </a:t>
          </a:r>
          <a:r>
            <a:rPr lang="en-US" sz="2400" b="0" dirty="0"/>
            <a:t>All users must engage with </a:t>
          </a:r>
          <a:r>
            <a:rPr lang="en-US" sz="2400" b="0" u="sng" dirty="0"/>
            <a:t>relevant posts whenever they can</a:t>
          </a:r>
          <a:r>
            <a:rPr lang="en-US" sz="2400" b="0" dirty="0"/>
            <a:t>. </a:t>
          </a:r>
        </a:p>
      </dgm:t>
    </dgm:pt>
    <dgm:pt modelId="{E4F0DD44-C630-4245-8BD9-30AC02A8A0E4}" type="parTrans" cxnId="{7B828D77-06C5-47E2-87CE-8E8415DBEFCD}">
      <dgm:prSet/>
      <dgm:spPr/>
      <dgm:t>
        <a:bodyPr/>
        <a:lstStyle/>
        <a:p>
          <a:endParaRPr lang="en-US"/>
        </a:p>
      </dgm:t>
    </dgm:pt>
    <dgm:pt modelId="{76D0E43B-FD70-4406-92D3-3820C4C4E338}" type="sibTrans" cxnId="{7B828D77-06C5-47E2-87CE-8E8415DBEFCD}">
      <dgm:prSet/>
      <dgm:spPr/>
      <dgm:t>
        <a:bodyPr/>
        <a:lstStyle/>
        <a:p>
          <a:endParaRPr lang="en-US"/>
        </a:p>
      </dgm:t>
    </dgm:pt>
    <dgm:pt modelId="{E5B7E09D-AA13-4476-B8D1-CDDDA285DBA5}" type="pres">
      <dgm:prSet presAssocID="{605EC684-2BFE-4CF1-A6C0-D479F55CF6A9}" presName="linear" presStyleCnt="0">
        <dgm:presLayoutVars>
          <dgm:animLvl val="lvl"/>
          <dgm:resizeHandles val="exact"/>
        </dgm:presLayoutVars>
      </dgm:prSet>
      <dgm:spPr/>
    </dgm:pt>
    <dgm:pt modelId="{AB9319FF-93DC-4987-8CC6-61A6C76247DB}" type="pres">
      <dgm:prSet presAssocID="{04D5D108-78F4-4157-9A48-B0E10EC840C3}" presName="parentText" presStyleLbl="node1" presStyleIdx="0" presStyleCnt="1">
        <dgm:presLayoutVars>
          <dgm:chMax val="0"/>
          <dgm:bulletEnabled val="1"/>
        </dgm:presLayoutVars>
      </dgm:prSet>
      <dgm:spPr/>
    </dgm:pt>
  </dgm:ptLst>
  <dgm:cxnLst>
    <dgm:cxn modelId="{7B828D77-06C5-47E2-87CE-8E8415DBEFCD}" srcId="{605EC684-2BFE-4CF1-A6C0-D479F55CF6A9}" destId="{04D5D108-78F4-4157-9A48-B0E10EC840C3}" srcOrd="0" destOrd="0" parTransId="{E4F0DD44-C630-4245-8BD9-30AC02A8A0E4}" sibTransId="{76D0E43B-FD70-4406-92D3-3820C4C4E338}"/>
    <dgm:cxn modelId="{A8088782-34AA-4B55-835A-D0C52A2A7F46}" type="presOf" srcId="{04D5D108-78F4-4157-9A48-B0E10EC840C3}" destId="{AB9319FF-93DC-4987-8CC6-61A6C76247DB}" srcOrd="0" destOrd="0" presId="urn:microsoft.com/office/officeart/2005/8/layout/vList2"/>
    <dgm:cxn modelId="{78029AA9-E45E-4A65-A52A-B6AEA1800841}" type="presOf" srcId="{605EC684-2BFE-4CF1-A6C0-D479F55CF6A9}" destId="{E5B7E09D-AA13-4476-B8D1-CDDDA285DBA5}" srcOrd="0" destOrd="0" presId="urn:microsoft.com/office/officeart/2005/8/layout/vList2"/>
    <dgm:cxn modelId="{C50C5712-5CF6-447C-8C77-1B980EE8C50D}" type="presParOf" srcId="{E5B7E09D-AA13-4476-B8D1-CDDDA285DBA5}" destId="{AB9319FF-93DC-4987-8CC6-61A6C76247D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6D07FC-6691-4A8C-88D0-57DD72BA492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B8D8C9EC-569C-4CC3-AFC6-528F189133D0}">
      <dgm:prSet/>
      <dgm:spPr/>
      <dgm:t>
        <a:bodyPr/>
        <a:lstStyle/>
        <a:p>
          <a:r>
            <a:rPr lang="en-US" dirty="0"/>
            <a:t>Small Budget Example</a:t>
          </a:r>
        </a:p>
      </dgm:t>
    </dgm:pt>
    <dgm:pt modelId="{EC3E5538-E9EA-4AC4-A531-4A52CDB81060}" type="parTrans" cxnId="{F55BE5CE-D345-4B3E-BD01-479817CE38BE}">
      <dgm:prSet/>
      <dgm:spPr/>
      <dgm:t>
        <a:bodyPr/>
        <a:lstStyle/>
        <a:p>
          <a:endParaRPr lang="en-US"/>
        </a:p>
      </dgm:t>
    </dgm:pt>
    <dgm:pt modelId="{E220E8B0-9A17-4B30-8272-D96D58A2E344}" type="sibTrans" cxnId="{F55BE5CE-D345-4B3E-BD01-479817CE38BE}">
      <dgm:prSet/>
      <dgm:spPr/>
      <dgm:t>
        <a:bodyPr/>
        <a:lstStyle/>
        <a:p>
          <a:endParaRPr lang="en-US"/>
        </a:p>
      </dgm:t>
    </dgm:pt>
    <dgm:pt modelId="{09BD1740-B7C4-4814-962A-C4E6AADFAC00}">
      <dgm:prSet/>
      <dgm:spPr/>
      <dgm:t>
        <a:bodyPr/>
        <a:lstStyle/>
        <a:p>
          <a:pPr>
            <a:buClr>
              <a:schemeClr val="accent2"/>
            </a:buClr>
            <a:buFont typeface="Wingdings" panose="05000000000000000000" pitchFamily="2" charset="2"/>
            <a:buChar char="q"/>
          </a:pPr>
          <a:r>
            <a:rPr lang="en-US" dirty="0"/>
            <a:t>$500-$1,500 budget</a:t>
          </a:r>
        </a:p>
      </dgm:t>
    </dgm:pt>
    <dgm:pt modelId="{A2ABB2D9-E7F6-49F8-908B-64E802CA90CC}" type="parTrans" cxnId="{320EDC91-A183-40F5-A3DE-E07587D10D24}">
      <dgm:prSet/>
      <dgm:spPr/>
      <dgm:t>
        <a:bodyPr/>
        <a:lstStyle/>
        <a:p>
          <a:endParaRPr lang="en-US"/>
        </a:p>
      </dgm:t>
    </dgm:pt>
    <dgm:pt modelId="{7A1C5700-2CD5-40C6-9462-103F6A1D607C}" type="sibTrans" cxnId="{320EDC91-A183-40F5-A3DE-E07587D10D24}">
      <dgm:prSet/>
      <dgm:spPr/>
      <dgm:t>
        <a:bodyPr/>
        <a:lstStyle/>
        <a:p>
          <a:endParaRPr lang="en-US"/>
        </a:p>
      </dgm:t>
    </dgm:pt>
    <dgm:pt modelId="{33CCF036-FCE5-4C89-80A4-6BD83BB97A61}">
      <dgm:prSet/>
      <dgm:spPr/>
      <dgm:t>
        <a:bodyPr/>
        <a:lstStyle/>
        <a:p>
          <a:pPr>
            <a:buClr>
              <a:schemeClr val="accent2"/>
            </a:buClr>
            <a:buFont typeface="Wingdings" panose="05000000000000000000" pitchFamily="2" charset="2"/>
            <a:buChar char="q"/>
          </a:pPr>
          <a:r>
            <a:rPr lang="en-US" dirty="0"/>
            <a:t>$50/event</a:t>
          </a:r>
        </a:p>
      </dgm:t>
    </dgm:pt>
    <dgm:pt modelId="{44ABCCF9-2B8D-45D7-B915-E9C80CFCB26B}" type="parTrans" cxnId="{1D6F4BEF-53BF-4EE2-88A8-EA4B0CAFD31D}">
      <dgm:prSet/>
      <dgm:spPr/>
      <dgm:t>
        <a:bodyPr/>
        <a:lstStyle/>
        <a:p>
          <a:endParaRPr lang="en-US"/>
        </a:p>
      </dgm:t>
    </dgm:pt>
    <dgm:pt modelId="{68EBED2C-1DAF-4A40-8D0D-AA06B4CA77B3}" type="sibTrans" cxnId="{1D6F4BEF-53BF-4EE2-88A8-EA4B0CAFD31D}">
      <dgm:prSet/>
      <dgm:spPr/>
      <dgm:t>
        <a:bodyPr/>
        <a:lstStyle/>
        <a:p>
          <a:endParaRPr lang="en-US"/>
        </a:p>
      </dgm:t>
    </dgm:pt>
    <dgm:pt modelId="{4312FB41-82D3-4DD2-872C-39D61BE667E4}">
      <dgm:prSet/>
      <dgm:spPr/>
      <dgm:t>
        <a:bodyPr/>
        <a:lstStyle/>
        <a:p>
          <a:pPr>
            <a:buClr>
              <a:schemeClr val="accent2"/>
            </a:buClr>
            <a:buFont typeface="Wingdings" panose="05000000000000000000" pitchFamily="2" charset="2"/>
            <a:buChar char="q"/>
          </a:pPr>
          <a:r>
            <a:rPr lang="en-US" dirty="0"/>
            <a:t>$150/large events</a:t>
          </a:r>
        </a:p>
      </dgm:t>
    </dgm:pt>
    <dgm:pt modelId="{24D40C5B-600F-455D-8D81-04F560496147}" type="parTrans" cxnId="{A283101B-11B2-462C-BB80-D45866599826}">
      <dgm:prSet/>
      <dgm:spPr/>
      <dgm:t>
        <a:bodyPr/>
        <a:lstStyle/>
        <a:p>
          <a:endParaRPr lang="en-US"/>
        </a:p>
      </dgm:t>
    </dgm:pt>
    <dgm:pt modelId="{D0F20644-17E9-4760-BAEC-99C8934A28FD}" type="sibTrans" cxnId="{A283101B-11B2-462C-BB80-D45866599826}">
      <dgm:prSet/>
      <dgm:spPr/>
      <dgm:t>
        <a:bodyPr/>
        <a:lstStyle/>
        <a:p>
          <a:endParaRPr lang="en-US"/>
        </a:p>
      </dgm:t>
    </dgm:pt>
    <dgm:pt modelId="{7F8A65CC-D864-46A0-B282-1B1B2D690057}">
      <dgm:prSet/>
      <dgm:spPr/>
      <dgm:t>
        <a:bodyPr/>
        <a:lstStyle/>
        <a:p>
          <a:pPr>
            <a:buClr>
              <a:schemeClr val="accent2"/>
            </a:buClr>
            <a:buFont typeface="Wingdings" panose="05000000000000000000" pitchFamily="2" charset="2"/>
            <a:buChar char="q"/>
          </a:pPr>
          <a:r>
            <a:rPr lang="en-US" dirty="0"/>
            <a:t>$100-250/ quarterly ad campaign (ex: page likes)</a:t>
          </a:r>
        </a:p>
      </dgm:t>
    </dgm:pt>
    <dgm:pt modelId="{84CCE0AA-4B18-4207-BD8E-2E94E0B2D701}" type="parTrans" cxnId="{CA3739E4-C83A-49DF-AA23-38BC183A099E}">
      <dgm:prSet/>
      <dgm:spPr/>
      <dgm:t>
        <a:bodyPr/>
        <a:lstStyle/>
        <a:p>
          <a:endParaRPr lang="en-US"/>
        </a:p>
      </dgm:t>
    </dgm:pt>
    <dgm:pt modelId="{23C0EB45-4BE7-4918-BA19-EA121AD36F17}" type="sibTrans" cxnId="{CA3739E4-C83A-49DF-AA23-38BC183A099E}">
      <dgm:prSet/>
      <dgm:spPr/>
      <dgm:t>
        <a:bodyPr/>
        <a:lstStyle/>
        <a:p>
          <a:endParaRPr lang="en-US"/>
        </a:p>
      </dgm:t>
    </dgm:pt>
    <dgm:pt modelId="{84FA9B7A-673C-46B8-914E-CB9408EBE1DC}">
      <dgm:prSet/>
      <dgm:spPr/>
      <dgm:t>
        <a:bodyPr/>
        <a:lstStyle/>
        <a:p>
          <a:pPr>
            <a:buClr>
              <a:schemeClr val="accent2"/>
            </a:buClr>
            <a:buFont typeface="Wingdings" panose="05000000000000000000" pitchFamily="2" charset="2"/>
            <a:buChar char="q"/>
          </a:pPr>
          <a:r>
            <a:rPr lang="en-US" dirty="0"/>
            <a:t>Remainder: “What-if Experiments?”</a:t>
          </a:r>
        </a:p>
      </dgm:t>
    </dgm:pt>
    <dgm:pt modelId="{ACEA557D-7AE9-483E-9140-94622626313E}" type="parTrans" cxnId="{2BC8BFA9-331A-4F44-88C6-15B9F1E33FB6}">
      <dgm:prSet/>
      <dgm:spPr/>
      <dgm:t>
        <a:bodyPr/>
        <a:lstStyle/>
        <a:p>
          <a:endParaRPr lang="en-US"/>
        </a:p>
      </dgm:t>
    </dgm:pt>
    <dgm:pt modelId="{C2CEA23A-3355-4C35-9B92-BD40875C91A8}" type="sibTrans" cxnId="{2BC8BFA9-331A-4F44-88C6-15B9F1E33FB6}">
      <dgm:prSet/>
      <dgm:spPr/>
      <dgm:t>
        <a:bodyPr/>
        <a:lstStyle/>
        <a:p>
          <a:endParaRPr lang="en-US"/>
        </a:p>
      </dgm:t>
    </dgm:pt>
    <dgm:pt modelId="{F7A3C3A2-4735-4FB9-888E-AAB84F67C4F9}" type="pres">
      <dgm:prSet presAssocID="{AD6D07FC-6691-4A8C-88D0-57DD72BA4923}" presName="linear" presStyleCnt="0">
        <dgm:presLayoutVars>
          <dgm:dir/>
          <dgm:animLvl val="lvl"/>
          <dgm:resizeHandles val="exact"/>
        </dgm:presLayoutVars>
      </dgm:prSet>
      <dgm:spPr/>
    </dgm:pt>
    <dgm:pt modelId="{9757072F-A5FF-4835-9587-310E6150B354}" type="pres">
      <dgm:prSet presAssocID="{B8D8C9EC-569C-4CC3-AFC6-528F189133D0}" presName="parentLin" presStyleCnt="0"/>
      <dgm:spPr/>
    </dgm:pt>
    <dgm:pt modelId="{2F906877-10F4-4215-815A-ABA25193CA05}" type="pres">
      <dgm:prSet presAssocID="{B8D8C9EC-569C-4CC3-AFC6-528F189133D0}" presName="parentLeftMargin" presStyleLbl="node1" presStyleIdx="0" presStyleCnt="1"/>
      <dgm:spPr/>
    </dgm:pt>
    <dgm:pt modelId="{864F9597-ACA4-4AE1-A248-E481E1C8D6CA}" type="pres">
      <dgm:prSet presAssocID="{B8D8C9EC-569C-4CC3-AFC6-528F189133D0}" presName="parentText" presStyleLbl="node1" presStyleIdx="0" presStyleCnt="1" custLinFactNeighborX="-2148">
        <dgm:presLayoutVars>
          <dgm:chMax val="0"/>
          <dgm:bulletEnabled val="1"/>
        </dgm:presLayoutVars>
      </dgm:prSet>
      <dgm:spPr/>
    </dgm:pt>
    <dgm:pt modelId="{33F5EAEE-1F2C-4E36-B88A-B51CC51773D2}" type="pres">
      <dgm:prSet presAssocID="{B8D8C9EC-569C-4CC3-AFC6-528F189133D0}" presName="negativeSpace" presStyleCnt="0"/>
      <dgm:spPr/>
    </dgm:pt>
    <dgm:pt modelId="{B7B7E4B9-0231-4D8B-81DB-6130339600B6}" type="pres">
      <dgm:prSet presAssocID="{B8D8C9EC-569C-4CC3-AFC6-528F189133D0}" presName="childText" presStyleLbl="conFgAcc1" presStyleIdx="0" presStyleCnt="1" custScaleY="94023">
        <dgm:presLayoutVars>
          <dgm:bulletEnabled val="1"/>
        </dgm:presLayoutVars>
      </dgm:prSet>
      <dgm:spPr/>
    </dgm:pt>
  </dgm:ptLst>
  <dgm:cxnLst>
    <dgm:cxn modelId="{16590E07-20AD-4C1D-BA2F-ED02085EC46F}" type="presOf" srcId="{B8D8C9EC-569C-4CC3-AFC6-528F189133D0}" destId="{864F9597-ACA4-4AE1-A248-E481E1C8D6CA}" srcOrd="1" destOrd="0" presId="urn:microsoft.com/office/officeart/2005/8/layout/list1"/>
    <dgm:cxn modelId="{A283101B-11B2-462C-BB80-D45866599826}" srcId="{B8D8C9EC-569C-4CC3-AFC6-528F189133D0}" destId="{4312FB41-82D3-4DD2-872C-39D61BE667E4}" srcOrd="2" destOrd="0" parTransId="{24D40C5B-600F-455D-8D81-04F560496147}" sibTransId="{D0F20644-17E9-4760-BAEC-99C8934A28FD}"/>
    <dgm:cxn modelId="{C418675C-BA6F-4B5F-9CB0-74C4CD1E69DE}" type="presOf" srcId="{33CCF036-FCE5-4C89-80A4-6BD83BB97A61}" destId="{B7B7E4B9-0231-4D8B-81DB-6130339600B6}" srcOrd="0" destOrd="1" presId="urn:microsoft.com/office/officeart/2005/8/layout/list1"/>
    <dgm:cxn modelId="{C4C20270-E6C3-4BED-A806-476209F83DEA}" type="presOf" srcId="{AD6D07FC-6691-4A8C-88D0-57DD72BA4923}" destId="{F7A3C3A2-4735-4FB9-888E-AAB84F67C4F9}" srcOrd="0" destOrd="0" presId="urn:microsoft.com/office/officeart/2005/8/layout/list1"/>
    <dgm:cxn modelId="{320EDC91-A183-40F5-A3DE-E07587D10D24}" srcId="{B8D8C9EC-569C-4CC3-AFC6-528F189133D0}" destId="{09BD1740-B7C4-4814-962A-C4E6AADFAC00}" srcOrd="0" destOrd="0" parTransId="{A2ABB2D9-E7F6-49F8-908B-64E802CA90CC}" sibTransId="{7A1C5700-2CD5-40C6-9462-103F6A1D607C}"/>
    <dgm:cxn modelId="{2BC8BFA9-331A-4F44-88C6-15B9F1E33FB6}" srcId="{B8D8C9EC-569C-4CC3-AFC6-528F189133D0}" destId="{84FA9B7A-673C-46B8-914E-CB9408EBE1DC}" srcOrd="4" destOrd="0" parTransId="{ACEA557D-7AE9-483E-9140-94622626313E}" sibTransId="{C2CEA23A-3355-4C35-9B92-BD40875C91A8}"/>
    <dgm:cxn modelId="{D12B49CA-2991-4149-ACB9-3F364BF28956}" type="presOf" srcId="{B8D8C9EC-569C-4CC3-AFC6-528F189133D0}" destId="{2F906877-10F4-4215-815A-ABA25193CA05}" srcOrd="0" destOrd="0" presId="urn:microsoft.com/office/officeart/2005/8/layout/list1"/>
    <dgm:cxn modelId="{F55BE5CE-D345-4B3E-BD01-479817CE38BE}" srcId="{AD6D07FC-6691-4A8C-88D0-57DD72BA4923}" destId="{B8D8C9EC-569C-4CC3-AFC6-528F189133D0}" srcOrd="0" destOrd="0" parTransId="{EC3E5538-E9EA-4AC4-A531-4A52CDB81060}" sibTransId="{E220E8B0-9A17-4B30-8272-D96D58A2E344}"/>
    <dgm:cxn modelId="{DF2E63D9-11D0-49CD-891E-CE630857B11B}" type="presOf" srcId="{4312FB41-82D3-4DD2-872C-39D61BE667E4}" destId="{B7B7E4B9-0231-4D8B-81DB-6130339600B6}" srcOrd="0" destOrd="2" presId="urn:microsoft.com/office/officeart/2005/8/layout/list1"/>
    <dgm:cxn modelId="{CA3739E4-C83A-49DF-AA23-38BC183A099E}" srcId="{B8D8C9EC-569C-4CC3-AFC6-528F189133D0}" destId="{7F8A65CC-D864-46A0-B282-1B1B2D690057}" srcOrd="3" destOrd="0" parTransId="{84CCE0AA-4B18-4207-BD8E-2E94E0B2D701}" sibTransId="{23C0EB45-4BE7-4918-BA19-EA121AD36F17}"/>
    <dgm:cxn modelId="{1D6F4BEF-53BF-4EE2-88A8-EA4B0CAFD31D}" srcId="{B8D8C9EC-569C-4CC3-AFC6-528F189133D0}" destId="{33CCF036-FCE5-4C89-80A4-6BD83BB97A61}" srcOrd="1" destOrd="0" parTransId="{44ABCCF9-2B8D-45D7-B915-E9C80CFCB26B}" sibTransId="{68EBED2C-1DAF-4A40-8D0D-AA06B4CA77B3}"/>
    <dgm:cxn modelId="{CA4CE8F1-F0F9-400F-9CA5-A247F2695B23}" type="presOf" srcId="{7F8A65CC-D864-46A0-B282-1B1B2D690057}" destId="{B7B7E4B9-0231-4D8B-81DB-6130339600B6}" srcOrd="0" destOrd="3" presId="urn:microsoft.com/office/officeart/2005/8/layout/list1"/>
    <dgm:cxn modelId="{89102FF4-45DB-48BC-B64C-46E4159BCFB9}" type="presOf" srcId="{09BD1740-B7C4-4814-962A-C4E6AADFAC00}" destId="{B7B7E4B9-0231-4D8B-81DB-6130339600B6}" srcOrd="0" destOrd="0" presId="urn:microsoft.com/office/officeart/2005/8/layout/list1"/>
    <dgm:cxn modelId="{D96489F9-6ABE-4E41-9902-34995C6BCE37}" type="presOf" srcId="{84FA9B7A-673C-46B8-914E-CB9408EBE1DC}" destId="{B7B7E4B9-0231-4D8B-81DB-6130339600B6}" srcOrd="0" destOrd="4" presId="urn:microsoft.com/office/officeart/2005/8/layout/list1"/>
    <dgm:cxn modelId="{9EF40A0C-ABFF-4181-AAFB-37C17871E060}" type="presParOf" srcId="{F7A3C3A2-4735-4FB9-888E-AAB84F67C4F9}" destId="{9757072F-A5FF-4835-9587-310E6150B354}" srcOrd="0" destOrd="0" presId="urn:microsoft.com/office/officeart/2005/8/layout/list1"/>
    <dgm:cxn modelId="{3D8A5F14-F4B5-4205-BF20-38E72C75EF5A}" type="presParOf" srcId="{9757072F-A5FF-4835-9587-310E6150B354}" destId="{2F906877-10F4-4215-815A-ABA25193CA05}" srcOrd="0" destOrd="0" presId="urn:microsoft.com/office/officeart/2005/8/layout/list1"/>
    <dgm:cxn modelId="{B12E7F65-CE5C-4992-B29B-FFE710EC3FBE}" type="presParOf" srcId="{9757072F-A5FF-4835-9587-310E6150B354}" destId="{864F9597-ACA4-4AE1-A248-E481E1C8D6CA}" srcOrd="1" destOrd="0" presId="urn:microsoft.com/office/officeart/2005/8/layout/list1"/>
    <dgm:cxn modelId="{EFDF4153-BDBB-46F7-AB49-7A8A59EA68BD}" type="presParOf" srcId="{F7A3C3A2-4735-4FB9-888E-AAB84F67C4F9}" destId="{33F5EAEE-1F2C-4E36-B88A-B51CC51773D2}" srcOrd="1" destOrd="0" presId="urn:microsoft.com/office/officeart/2005/8/layout/list1"/>
    <dgm:cxn modelId="{37059786-116F-4489-9A53-9C5E562BFB0C}" type="presParOf" srcId="{F7A3C3A2-4735-4FB9-888E-AAB84F67C4F9}" destId="{B7B7E4B9-0231-4D8B-81DB-6130339600B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1F698F-96CB-46E7-9C63-5ED4AE36A4EE}"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D05EFEBE-DC87-46D2-AA03-7C3726C6D8EF}">
      <dgm:prSet custT="1"/>
      <dgm:spPr/>
      <dgm:t>
        <a:bodyPr/>
        <a:lstStyle/>
        <a:p>
          <a:r>
            <a:rPr lang="en-US" sz="2000" dirty="0"/>
            <a:t>It depends</a:t>
          </a:r>
        </a:p>
      </dgm:t>
    </dgm:pt>
    <dgm:pt modelId="{974A0EC0-A0F3-4BA5-895C-DAC202D838B5}" type="parTrans" cxnId="{E275E00A-28E8-4F9D-B691-19994F863D1A}">
      <dgm:prSet/>
      <dgm:spPr/>
      <dgm:t>
        <a:bodyPr/>
        <a:lstStyle/>
        <a:p>
          <a:endParaRPr lang="en-US"/>
        </a:p>
      </dgm:t>
    </dgm:pt>
    <dgm:pt modelId="{8EACF465-CF36-46BC-829C-164D415622D7}" type="sibTrans" cxnId="{E275E00A-28E8-4F9D-B691-19994F863D1A}">
      <dgm:prSet/>
      <dgm:spPr/>
      <dgm:t>
        <a:bodyPr/>
        <a:lstStyle/>
        <a:p>
          <a:endParaRPr lang="en-US"/>
        </a:p>
      </dgm:t>
    </dgm:pt>
    <dgm:pt modelId="{29F2319C-C531-4827-B803-A21C3EC7183B}" type="pres">
      <dgm:prSet presAssocID="{271F698F-96CB-46E7-9C63-5ED4AE36A4EE}" presName="composite" presStyleCnt="0">
        <dgm:presLayoutVars>
          <dgm:chMax val="5"/>
          <dgm:dir/>
          <dgm:resizeHandles val="exact"/>
        </dgm:presLayoutVars>
      </dgm:prSet>
      <dgm:spPr/>
    </dgm:pt>
    <dgm:pt modelId="{9A9D29CF-ECFB-46E7-AB5B-E4DDD8F7935B}" type="pres">
      <dgm:prSet presAssocID="{D05EFEBE-DC87-46D2-AA03-7C3726C6D8EF}" presName="circle1" presStyleLbl="lnNode1" presStyleIdx="0" presStyleCnt="1" custLinFactNeighborX="4195" custLinFactNeighborY="-1766"/>
      <dgm:spPr/>
    </dgm:pt>
    <dgm:pt modelId="{88763235-2E96-4C72-90E8-59EDF57E8C38}" type="pres">
      <dgm:prSet presAssocID="{D05EFEBE-DC87-46D2-AA03-7C3726C6D8EF}" presName="text1" presStyleLbl="revTx" presStyleIdx="0" presStyleCnt="1">
        <dgm:presLayoutVars>
          <dgm:bulletEnabled val="1"/>
        </dgm:presLayoutVars>
      </dgm:prSet>
      <dgm:spPr/>
    </dgm:pt>
    <dgm:pt modelId="{6F7BABD2-5153-4E61-A9A2-1387C30C738F}" type="pres">
      <dgm:prSet presAssocID="{D05EFEBE-DC87-46D2-AA03-7C3726C6D8EF}" presName="line1" presStyleLbl="callout" presStyleIdx="0" presStyleCnt="2"/>
      <dgm:spPr/>
    </dgm:pt>
    <dgm:pt modelId="{B9DFF06B-FBAB-45CE-AC0A-4AE4E1C0F749}" type="pres">
      <dgm:prSet presAssocID="{D05EFEBE-DC87-46D2-AA03-7C3726C6D8EF}" presName="d1" presStyleLbl="callout" presStyleIdx="1" presStyleCnt="2"/>
      <dgm:spPr/>
    </dgm:pt>
  </dgm:ptLst>
  <dgm:cxnLst>
    <dgm:cxn modelId="{E275E00A-28E8-4F9D-B691-19994F863D1A}" srcId="{271F698F-96CB-46E7-9C63-5ED4AE36A4EE}" destId="{D05EFEBE-DC87-46D2-AA03-7C3726C6D8EF}" srcOrd="0" destOrd="0" parTransId="{974A0EC0-A0F3-4BA5-895C-DAC202D838B5}" sibTransId="{8EACF465-CF36-46BC-829C-164D415622D7}"/>
    <dgm:cxn modelId="{8060A9B0-3E5E-42BD-AADB-1C89A9059A1F}" type="presOf" srcId="{D05EFEBE-DC87-46D2-AA03-7C3726C6D8EF}" destId="{88763235-2E96-4C72-90E8-59EDF57E8C38}" srcOrd="0" destOrd="0" presId="urn:microsoft.com/office/officeart/2005/8/layout/target1"/>
    <dgm:cxn modelId="{791209E1-7F17-4DF4-BC07-DE24978B91AC}" type="presOf" srcId="{271F698F-96CB-46E7-9C63-5ED4AE36A4EE}" destId="{29F2319C-C531-4827-B803-A21C3EC7183B}" srcOrd="0" destOrd="0" presId="urn:microsoft.com/office/officeart/2005/8/layout/target1"/>
    <dgm:cxn modelId="{2D6590DA-DF3C-44CC-A940-41C017123460}" type="presParOf" srcId="{29F2319C-C531-4827-B803-A21C3EC7183B}" destId="{9A9D29CF-ECFB-46E7-AB5B-E4DDD8F7935B}" srcOrd="0" destOrd="0" presId="urn:microsoft.com/office/officeart/2005/8/layout/target1"/>
    <dgm:cxn modelId="{6ADBA081-2890-442D-85C6-96E3CE5F65BF}" type="presParOf" srcId="{29F2319C-C531-4827-B803-A21C3EC7183B}" destId="{88763235-2E96-4C72-90E8-59EDF57E8C38}" srcOrd="1" destOrd="0" presId="urn:microsoft.com/office/officeart/2005/8/layout/target1"/>
    <dgm:cxn modelId="{A3F639ED-4EC4-48CB-8B9E-BC58E3BC977B}" type="presParOf" srcId="{29F2319C-C531-4827-B803-A21C3EC7183B}" destId="{6F7BABD2-5153-4E61-A9A2-1387C30C738F}" srcOrd="2" destOrd="0" presId="urn:microsoft.com/office/officeart/2005/8/layout/target1"/>
    <dgm:cxn modelId="{9915294C-521F-4D2F-8E5C-5535D7ACCDB0}" type="presParOf" srcId="{29F2319C-C531-4827-B803-A21C3EC7183B}" destId="{B9DFF06B-FBAB-45CE-AC0A-4AE4E1C0F749}" srcOrd="3"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319FF-93DC-4987-8CC6-61A6C76247DB}">
      <dsp:nvSpPr>
        <dsp:cNvPr id="0" name=""/>
        <dsp:cNvSpPr/>
      </dsp:nvSpPr>
      <dsp:spPr>
        <a:xfrm>
          <a:off x="0" y="1735"/>
          <a:ext cx="9872663" cy="4035128"/>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group used to increase engagement on Instagram or Facebook. Users agree to comment, like, and share each other’s content. </a:t>
          </a:r>
          <a:br>
            <a:rPr lang="en-US" sz="3200" kern="1200" dirty="0"/>
          </a:br>
          <a:br>
            <a:rPr lang="en-US" sz="3200" kern="1200" dirty="0"/>
          </a:br>
          <a:r>
            <a:rPr lang="en-US" sz="2400" b="1" kern="1200" dirty="0"/>
            <a:t>Rules vary, but typically fall into three categories: </a:t>
          </a:r>
        </a:p>
        <a:p>
          <a:pPr marL="0" lvl="0" indent="0" algn="l" defTabSz="1422400">
            <a:lnSpc>
              <a:spcPct val="90000"/>
            </a:lnSpc>
            <a:spcBef>
              <a:spcPct val="0"/>
            </a:spcBef>
            <a:spcAft>
              <a:spcPct val="35000"/>
            </a:spcAft>
            <a:buNone/>
          </a:pPr>
          <a:r>
            <a:rPr lang="en-US" sz="2400" b="1" kern="1200" dirty="0">
              <a:solidFill>
                <a:schemeClr val="accent3"/>
              </a:solidFill>
            </a:rPr>
            <a:t>A: </a:t>
          </a:r>
          <a:r>
            <a:rPr lang="en-US" sz="2400" b="0" kern="1200" dirty="0"/>
            <a:t>All users must engage with every post </a:t>
          </a:r>
          <a:r>
            <a:rPr lang="en-US" sz="2400" b="0" u="sng" kern="1200" dirty="0"/>
            <a:t>within an hour.</a:t>
          </a:r>
        </a:p>
        <a:p>
          <a:pPr marL="0" lvl="0" indent="0" algn="l" defTabSz="1422400">
            <a:lnSpc>
              <a:spcPct val="90000"/>
            </a:lnSpc>
            <a:spcBef>
              <a:spcPct val="0"/>
            </a:spcBef>
            <a:spcAft>
              <a:spcPct val="35000"/>
            </a:spcAft>
            <a:buNone/>
          </a:pPr>
          <a:r>
            <a:rPr lang="en-US" sz="2400" b="1" kern="1200" dirty="0">
              <a:solidFill>
                <a:schemeClr val="accent3"/>
              </a:solidFill>
            </a:rPr>
            <a:t>B: </a:t>
          </a:r>
          <a:r>
            <a:rPr lang="en-US" sz="2400" b="0" kern="1200" dirty="0"/>
            <a:t>All users must engage with every post </a:t>
          </a:r>
          <a:r>
            <a:rPr lang="en-US" sz="2400" b="0" u="sng" kern="1200" dirty="0"/>
            <a:t>within 24 hours</a:t>
          </a:r>
          <a:r>
            <a:rPr lang="en-US" sz="2400" b="0" kern="1200" dirty="0"/>
            <a:t>. </a:t>
          </a:r>
        </a:p>
        <a:p>
          <a:pPr marL="0" lvl="0" indent="0" algn="l" defTabSz="1422400">
            <a:lnSpc>
              <a:spcPct val="90000"/>
            </a:lnSpc>
            <a:spcBef>
              <a:spcPct val="0"/>
            </a:spcBef>
            <a:spcAft>
              <a:spcPct val="35000"/>
            </a:spcAft>
            <a:buNone/>
          </a:pPr>
          <a:r>
            <a:rPr lang="en-US" sz="2400" b="1" kern="1200" dirty="0">
              <a:solidFill>
                <a:schemeClr val="accent3"/>
              </a:solidFill>
            </a:rPr>
            <a:t>C: </a:t>
          </a:r>
          <a:r>
            <a:rPr lang="en-US" sz="2400" b="0" kern="1200" dirty="0"/>
            <a:t>All users must engage with </a:t>
          </a:r>
          <a:r>
            <a:rPr lang="en-US" sz="2400" b="0" u="sng" kern="1200" dirty="0"/>
            <a:t>relevant posts whenever they can</a:t>
          </a:r>
          <a:r>
            <a:rPr lang="en-US" sz="2400" b="0" kern="1200" dirty="0"/>
            <a:t>. </a:t>
          </a:r>
        </a:p>
      </dsp:txBody>
      <dsp:txXfrm>
        <a:off x="196979" y="198714"/>
        <a:ext cx="9478705" cy="3641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7E4B9-0231-4D8B-81DB-6130339600B6}">
      <dsp:nvSpPr>
        <dsp:cNvPr id="0" name=""/>
        <dsp:cNvSpPr/>
      </dsp:nvSpPr>
      <dsp:spPr>
        <a:xfrm>
          <a:off x="0" y="433655"/>
          <a:ext cx="5639083" cy="3311207"/>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656" tIns="499872" rIns="437656" bIns="170688" numCol="1" spcCol="1270" anchor="t" anchorCtr="0">
          <a:noAutofit/>
        </a:bodyPr>
        <a:lstStyle/>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$500-$1,500 budget</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$50/event</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$150/large events</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$100-250/ quarterly ad campaign (ex: page likes)</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Remainder: “What-if Experiments?”</a:t>
          </a:r>
        </a:p>
      </dsp:txBody>
      <dsp:txXfrm>
        <a:off x="0" y="433655"/>
        <a:ext cx="5639083" cy="3311207"/>
      </dsp:txXfrm>
    </dsp:sp>
    <dsp:sp modelId="{864F9597-ACA4-4AE1-A248-E481E1C8D6CA}">
      <dsp:nvSpPr>
        <dsp:cNvPr id="0" name=""/>
        <dsp:cNvSpPr/>
      </dsp:nvSpPr>
      <dsp:spPr>
        <a:xfrm>
          <a:off x="275897" y="49895"/>
          <a:ext cx="3947358" cy="7675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01" tIns="0" rIns="149201" bIns="0" numCol="1" spcCol="1270" anchor="ctr" anchorCtr="0">
          <a:noAutofit/>
        </a:bodyPr>
        <a:lstStyle/>
        <a:p>
          <a:pPr marL="0" lvl="0" indent="0" algn="l" defTabSz="1066800">
            <a:lnSpc>
              <a:spcPct val="90000"/>
            </a:lnSpc>
            <a:spcBef>
              <a:spcPct val="0"/>
            </a:spcBef>
            <a:spcAft>
              <a:spcPct val="35000"/>
            </a:spcAft>
            <a:buNone/>
          </a:pPr>
          <a:r>
            <a:rPr lang="en-US" sz="2400" kern="1200" dirty="0"/>
            <a:t>Small Budget Example</a:t>
          </a:r>
        </a:p>
      </dsp:txBody>
      <dsp:txXfrm>
        <a:off x="313364" y="87362"/>
        <a:ext cx="3872424"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D29CF-ECFB-46E7-AB5B-E4DDD8F7935B}">
      <dsp:nvSpPr>
        <dsp:cNvPr id="0" name=""/>
        <dsp:cNvSpPr/>
      </dsp:nvSpPr>
      <dsp:spPr>
        <a:xfrm>
          <a:off x="110574" y="933448"/>
          <a:ext cx="2635855" cy="263585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63235-2E96-4C72-90E8-59EDF57E8C38}">
      <dsp:nvSpPr>
        <dsp:cNvPr id="0" name=""/>
        <dsp:cNvSpPr/>
      </dsp:nvSpPr>
      <dsp:spPr>
        <a:xfrm>
          <a:off x="3075164" y="101379"/>
          <a:ext cx="1317927" cy="10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t>It depends</a:t>
          </a:r>
        </a:p>
      </dsp:txBody>
      <dsp:txXfrm>
        <a:off x="3075164" y="101379"/>
        <a:ext cx="1317927" cy="1098273"/>
      </dsp:txXfrm>
    </dsp:sp>
    <dsp:sp modelId="{6F7BABD2-5153-4E61-A9A2-1387C30C738F}">
      <dsp:nvSpPr>
        <dsp:cNvPr id="0" name=""/>
        <dsp:cNvSpPr/>
      </dsp:nvSpPr>
      <dsp:spPr>
        <a:xfrm>
          <a:off x="2745682" y="650515"/>
          <a:ext cx="32948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FF06B-FBAB-45CE-AC0A-4AE4E1C0F749}">
      <dsp:nvSpPr>
        <dsp:cNvPr id="0" name=""/>
        <dsp:cNvSpPr/>
      </dsp:nvSpPr>
      <dsp:spPr>
        <a:xfrm rot="5400000">
          <a:off x="1207111" y="760452"/>
          <a:ext cx="1648288" cy="1426656"/>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F65DE-BA70-444C-9525-86C77AB5BDD6}" type="datetimeFigureOut">
              <a:rPr lang="en-US" smtClean="0"/>
              <a:t>1/25/2018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448D5-87EA-4DD8-958C-BA41C05927BE}" type="slidenum">
              <a:rPr lang="en-US" smtClean="0"/>
              <a:t>‹#›</a:t>
            </a:fld>
            <a:endParaRPr lang="en-US"/>
          </a:p>
        </p:txBody>
      </p:sp>
    </p:spTree>
    <p:extLst>
      <p:ext uri="{BB962C8B-B14F-4D97-AF65-F5344CB8AC3E}">
        <p14:creationId xmlns:p14="http://schemas.microsoft.com/office/powerpoint/2010/main" val="309112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leaders, you may not be directly responsible for implementing your digital communications, but it is important for you to have a clear understanding of how to build a strong strategy when leading your team. Digital Advertising offers untapped potential for the church, and is necessary for the advancement of our mission. I hope this presentation will help you see the value and potential, encouraging you to empower your communications teams to utilize these technologies. I’m happy to send these presentations to you to share with your team. I cover all of these topics in greater detail on our website: SDAdata.org. </a:t>
            </a:r>
          </a:p>
        </p:txBody>
      </p:sp>
      <p:sp>
        <p:nvSpPr>
          <p:cNvPr id="4" name="Slide Number Placeholder 3"/>
          <p:cNvSpPr>
            <a:spLocks noGrp="1"/>
          </p:cNvSpPr>
          <p:nvPr>
            <p:ph type="sldNum" sz="quarter" idx="10"/>
          </p:nvPr>
        </p:nvSpPr>
        <p:spPr/>
        <p:txBody>
          <a:bodyPr/>
          <a:lstStyle/>
          <a:p>
            <a:fld id="{FAD448D5-87EA-4DD8-958C-BA41C05927BE}" type="slidenum">
              <a:rPr lang="en-US" smtClean="0"/>
              <a:t>1</a:t>
            </a:fld>
            <a:endParaRPr lang="en-US"/>
          </a:p>
        </p:txBody>
      </p:sp>
    </p:spTree>
    <p:extLst>
      <p:ext uri="{BB962C8B-B14F-4D97-AF65-F5344CB8AC3E}">
        <p14:creationId xmlns:p14="http://schemas.microsoft.com/office/powerpoint/2010/main" val="266973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Once you’ve identified what how you’ll be using social media and who you’re trying to reach, it’s important to implement measures for success. These metrics</a:t>
            </a:r>
            <a:r>
              <a:rPr lang="en-US" b="0" baseline="0" dirty="0">
                <a:effectLst/>
              </a:rPr>
              <a:t> can be used to determine conversion or retention of members/followers/customers.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10</a:t>
            </a:fld>
            <a:endParaRPr lang="en-US"/>
          </a:p>
        </p:txBody>
      </p:sp>
    </p:spTree>
    <p:extLst>
      <p:ext uri="{BB962C8B-B14F-4D97-AF65-F5344CB8AC3E}">
        <p14:creationId xmlns:p14="http://schemas.microsoft.com/office/powerpoint/2010/main" val="333711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event/goal specific campaigns that have a start and end date, think about a shorter time-frame</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11</a:t>
            </a:fld>
            <a:endParaRPr lang="en-US"/>
          </a:p>
        </p:txBody>
      </p:sp>
    </p:spTree>
    <p:extLst>
      <p:ext uri="{BB962C8B-B14F-4D97-AF65-F5344CB8AC3E}">
        <p14:creationId xmlns:p14="http://schemas.microsoft.com/office/powerpoint/2010/main" val="1319410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this template and adapt it for your needs. I like using google docs to share my calendars with my team</a:t>
            </a:r>
            <a:r>
              <a:rPr lang="en-US" baseline="0" dirty="0"/>
              <a:t>. Here is a template for a general content calendar.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12</a:t>
            </a:fld>
            <a:endParaRPr lang="en-US"/>
          </a:p>
        </p:txBody>
      </p:sp>
    </p:spTree>
    <p:extLst>
      <p:ext uri="{BB962C8B-B14F-4D97-AF65-F5344CB8AC3E}">
        <p14:creationId xmlns:p14="http://schemas.microsoft.com/office/powerpoint/2010/main" val="358600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Develop your content strategy and your team to implement it.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13</a:t>
            </a:fld>
            <a:endParaRPr lang="en-US"/>
          </a:p>
        </p:txBody>
      </p:sp>
    </p:spTree>
    <p:extLst>
      <p:ext uri="{BB962C8B-B14F-4D97-AF65-F5344CB8AC3E}">
        <p14:creationId xmlns:p14="http://schemas.microsoft.com/office/powerpoint/2010/main" val="1668134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use social media, doesn’t mean you know how to write to achieve a goal. </a:t>
            </a:r>
          </a:p>
        </p:txBody>
      </p:sp>
      <p:sp>
        <p:nvSpPr>
          <p:cNvPr id="4" name="Slide Number Placeholder 3"/>
          <p:cNvSpPr>
            <a:spLocks noGrp="1"/>
          </p:cNvSpPr>
          <p:nvPr>
            <p:ph type="sldNum" sz="quarter" idx="10"/>
          </p:nvPr>
        </p:nvSpPr>
        <p:spPr/>
        <p:txBody>
          <a:bodyPr/>
          <a:lstStyle/>
          <a:p>
            <a:fld id="{BA95A813-8A05-44F6-A7B3-CD21427E8F98}" type="slidenum">
              <a:rPr lang="en-US" smtClean="0"/>
              <a:t>14</a:t>
            </a:fld>
            <a:endParaRPr lang="en-US"/>
          </a:p>
        </p:txBody>
      </p:sp>
    </p:spTree>
    <p:extLst>
      <p:ext uri="{BB962C8B-B14F-4D97-AF65-F5344CB8AC3E}">
        <p14:creationId xmlns:p14="http://schemas.microsoft.com/office/powerpoint/2010/main" val="429443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these guidelines in mind when choosing images for ads as well. </a:t>
            </a:r>
          </a:p>
        </p:txBody>
      </p:sp>
      <p:sp>
        <p:nvSpPr>
          <p:cNvPr id="4" name="Slide Number Placeholder 3"/>
          <p:cNvSpPr>
            <a:spLocks noGrp="1"/>
          </p:cNvSpPr>
          <p:nvPr>
            <p:ph type="sldNum" sz="quarter" idx="10"/>
          </p:nvPr>
        </p:nvSpPr>
        <p:spPr/>
        <p:txBody>
          <a:bodyPr/>
          <a:lstStyle/>
          <a:p>
            <a:fld id="{FAD448D5-87EA-4DD8-958C-BA41C05927BE}" type="slidenum">
              <a:rPr lang="en-US" smtClean="0"/>
              <a:t>15</a:t>
            </a:fld>
            <a:endParaRPr lang="en-US"/>
          </a:p>
        </p:txBody>
      </p:sp>
    </p:spTree>
    <p:extLst>
      <p:ext uri="{BB962C8B-B14F-4D97-AF65-F5344CB8AC3E}">
        <p14:creationId xmlns:p14="http://schemas.microsoft.com/office/powerpoint/2010/main" val="59265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wouldn’t hard sell your friends at a get together on your business, but you might talk about your goals, ambitions, and share your general excitement about what you have planned</a:t>
            </a:r>
            <a:r>
              <a:rPr lang="en-US" sz="1200" baseline="0" dirty="0"/>
              <a:t> or why it’s important. The same is true for social media. Be authentic, transparent and human.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16</a:t>
            </a:fld>
            <a:endParaRPr lang="en-US"/>
          </a:p>
        </p:txBody>
      </p:sp>
    </p:spTree>
    <p:extLst>
      <p:ext uri="{BB962C8B-B14F-4D97-AF65-F5344CB8AC3E}">
        <p14:creationId xmlns:p14="http://schemas.microsoft.com/office/powerpoint/2010/main" val="308859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Active social media partnerships are key to expanding your reach and branding. Social media is designed for community building. Find organizations to</a:t>
            </a:r>
            <a:r>
              <a:rPr lang="en-US" baseline="0" dirty="0"/>
              <a:t> build partnerships with either by location or topic. For events, it is likely that you already have partnerships in place. Magnify their value by partnering for your digital communications campaign.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17</a:t>
            </a:fld>
            <a:endParaRPr lang="en-US"/>
          </a:p>
        </p:txBody>
      </p:sp>
    </p:spTree>
    <p:extLst>
      <p:ext uri="{BB962C8B-B14F-4D97-AF65-F5344CB8AC3E}">
        <p14:creationId xmlns:p14="http://schemas.microsoft.com/office/powerpoint/2010/main" val="332235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18</a:t>
            </a:fld>
            <a:endParaRPr lang="en-US"/>
          </a:p>
        </p:txBody>
      </p:sp>
    </p:spTree>
    <p:extLst>
      <p:ext uri="{BB962C8B-B14F-4D97-AF65-F5344CB8AC3E}">
        <p14:creationId xmlns:p14="http://schemas.microsoft.com/office/powerpoint/2010/main" val="1565660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19</a:t>
            </a:fld>
            <a:endParaRPr lang="en-US"/>
          </a:p>
        </p:txBody>
      </p:sp>
    </p:spTree>
    <p:extLst>
      <p:ext uri="{BB962C8B-B14F-4D97-AF65-F5344CB8AC3E}">
        <p14:creationId xmlns:p14="http://schemas.microsoft.com/office/powerpoint/2010/main" val="71948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highlight some tips related to managing work accounts and campaigns before we get into running a campaign. </a:t>
            </a:r>
          </a:p>
        </p:txBody>
      </p:sp>
      <p:sp>
        <p:nvSpPr>
          <p:cNvPr id="4" name="Slide Number Placeholder 3"/>
          <p:cNvSpPr>
            <a:spLocks noGrp="1"/>
          </p:cNvSpPr>
          <p:nvPr>
            <p:ph type="sldNum" sz="quarter" idx="10"/>
          </p:nvPr>
        </p:nvSpPr>
        <p:spPr/>
        <p:txBody>
          <a:bodyPr/>
          <a:lstStyle/>
          <a:p>
            <a:fld id="{BA95A813-8A05-44F6-A7B3-CD21427E8F98}" type="slidenum">
              <a:rPr lang="en-US" smtClean="0"/>
              <a:t>2</a:t>
            </a:fld>
            <a:endParaRPr lang="en-US"/>
          </a:p>
        </p:txBody>
      </p:sp>
    </p:spTree>
    <p:extLst>
      <p:ext uri="{BB962C8B-B14F-4D97-AF65-F5344CB8AC3E}">
        <p14:creationId xmlns:p14="http://schemas.microsoft.com/office/powerpoint/2010/main" val="485421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Communicators typically have a lot on their plates, and social media manager is just one of many hats that they wear throughout the work week. Contacts are often willing to promote partner events through their various digital channels, but time and resources are limited. With this reality in mind, providing your partners with a “promotions packet” is an effective and easy way to equip your contacts with the resources they need to easily become social media ambassadors and share your message. </a:t>
            </a:r>
          </a:p>
        </p:txBody>
      </p:sp>
      <p:sp>
        <p:nvSpPr>
          <p:cNvPr id="4" name="Slide Number Placeholder 3"/>
          <p:cNvSpPr>
            <a:spLocks noGrp="1"/>
          </p:cNvSpPr>
          <p:nvPr>
            <p:ph type="sldNum" sz="quarter" idx="10"/>
          </p:nvPr>
        </p:nvSpPr>
        <p:spPr/>
        <p:txBody>
          <a:bodyPr/>
          <a:lstStyle/>
          <a:p>
            <a:fld id="{BA95A813-8A05-44F6-A7B3-CD21427E8F98}" type="slidenum">
              <a:rPr lang="en-US" smtClean="0"/>
              <a:t>20</a:t>
            </a:fld>
            <a:endParaRPr lang="en-US"/>
          </a:p>
        </p:txBody>
      </p:sp>
    </p:spTree>
    <p:extLst>
      <p:ext uri="{BB962C8B-B14F-4D97-AF65-F5344CB8AC3E}">
        <p14:creationId xmlns:p14="http://schemas.microsoft.com/office/powerpoint/2010/main" val="63289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21</a:t>
            </a:fld>
            <a:endParaRPr lang="en-US"/>
          </a:p>
        </p:txBody>
      </p:sp>
    </p:spTree>
    <p:extLst>
      <p:ext uri="{BB962C8B-B14F-4D97-AF65-F5344CB8AC3E}">
        <p14:creationId xmlns:p14="http://schemas.microsoft.com/office/powerpoint/2010/main" val="36908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22</a:t>
            </a:fld>
            <a:endParaRPr lang="en-US"/>
          </a:p>
        </p:txBody>
      </p:sp>
    </p:spTree>
    <p:extLst>
      <p:ext uri="{BB962C8B-B14F-4D97-AF65-F5344CB8AC3E}">
        <p14:creationId xmlns:p14="http://schemas.microsoft.com/office/powerpoint/2010/main" val="337164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lot of time people will ask me, “how much does it cost to promote online.” But the beauty of social media ads is that it depends on what you can spend. Social media works very well for small budgets and non-profits. A little can go a long way, but it’s important to spend a little. As your confidence grows and your familiarity with reaching your target audiences grow, you can increase your budget as needed. Ultimately your budget depends on the size of your goals and your purpose. A small local ministry may only need to spend $300 a year where as a nationwide campaign would need $3,000 to create impact within a targeted audience. What you can do: Go through my course power points online, and start with small ad budgets with a clear objective…this way you can learn and maximize your results as you grow.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23</a:t>
            </a:fld>
            <a:endParaRPr lang="en-US"/>
          </a:p>
        </p:txBody>
      </p:sp>
    </p:spTree>
    <p:extLst>
      <p:ext uri="{BB962C8B-B14F-4D97-AF65-F5344CB8AC3E}">
        <p14:creationId xmlns:p14="http://schemas.microsoft.com/office/powerpoint/2010/main" val="346589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24</a:t>
            </a:fld>
            <a:endParaRPr lang="en-US"/>
          </a:p>
        </p:txBody>
      </p:sp>
    </p:spTree>
    <p:extLst>
      <p:ext uri="{BB962C8B-B14F-4D97-AF65-F5344CB8AC3E}">
        <p14:creationId xmlns:p14="http://schemas.microsoft.com/office/powerpoint/2010/main" val="2439963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If you’re going to take the time</a:t>
            </a:r>
            <a:r>
              <a:rPr lang="en-US" b="0" baseline="0" dirty="0">
                <a:effectLst/>
              </a:rPr>
              <a:t> to put together a campaign strategy, take the time to track your performance. Otherwise you can’t build on what you’ve learned or improve for the next campaign, because you didn’t learn from this one.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25</a:t>
            </a:fld>
            <a:endParaRPr lang="en-US"/>
          </a:p>
        </p:txBody>
      </p:sp>
    </p:spTree>
    <p:extLst>
      <p:ext uri="{BB962C8B-B14F-4D97-AF65-F5344CB8AC3E}">
        <p14:creationId xmlns:p14="http://schemas.microsoft.com/office/powerpoint/2010/main" val="548346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a:t>
            </a:r>
            <a:r>
              <a:rPr lang="en-US" baseline="0" dirty="0"/>
              <a:t> the social media metrics that are the most important for your goals, and decide how to track them over the life of your campaign. If you don’t have a lot of time, set benchmarks and track high-level numbers. </a:t>
            </a:r>
          </a:p>
          <a:p>
            <a:endParaRPr lang="en-US" baseline="0" dirty="0"/>
          </a:p>
          <a:p>
            <a:r>
              <a:rPr lang="en-US" baseline="0" dirty="0"/>
              <a:t>In depth look: https://blog.bufferapp.com/social-media-metrics</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26</a:t>
            </a:fld>
            <a:endParaRPr lang="en-US"/>
          </a:p>
        </p:txBody>
      </p:sp>
    </p:spTree>
    <p:extLst>
      <p:ext uri="{BB962C8B-B14F-4D97-AF65-F5344CB8AC3E}">
        <p14:creationId xmlns:p14="http://schemas.microsoft.com/office/powerpoint/2010/main" val="2636448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 is going to cover Facebook Ads for those of you who are wanting to invest money into your social media effort. I’m limited on time today, but I would strongly encourage you to visit our website to learn about tracking, google analytics &amp; social media insights through my free advanced social media course. </a:t>
            </a:r>
          </a:p>
        </p:txBody>
      </p:sp>
      <p:sp>
        <p:nvSpPr>
          <p:cNvPr id="4" name="Slide Number Placeholder 3"/>
          <p:cNvSpPr>
            <a:spLocks noGrp="1"/>
          </p:cNvSpPr>
          <p:nvPr>
            <p:ph type="sldNum" sz="quarter" idx="10"/>
          </p:nvPr>
        </p:nvSpPr>
        <p:spPr/>
        <p:txBody>
          <a:bodyPr/>
          <a:lstStyle/>
          <a:p>
            <a:fld id="{BA95A813-8A05-44F6-A7B3-CD21427E8F98}" type="slidenum">
              <a:rPr lang="en-US" smtClean="0"/>
              <a:t>27</a:t>
            </a:fld>
            <a:endParaRPr lang="en-US"/>
          </a:p>
        </p:txBody>
      </p:sp>
    </p:spTree>
    <p:extLst>
      <p:ext uri="{BB962C8B-B14F-4D97-AF65-F5344CB8AC3E}">
        <p14:creationId xmlns:p14="http://schemas.microsoft.com/office/powerpoint/2010/main" val="295388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conferences, I highly recommend setting up a Facebook Business ads account. </a:t>
            </a:r>
          </a:p>
        </p:txBody>
      </p:sp>
      <p:sp>
        <p:nvSpPr>
          <p:cNvPr id="4" name="Slide Number Placeholder 3"/>
          <p:cNvSpPr>
            <a:spLocks noGrp="1"/>
          </p:cNvSpPr>
          <p:nvPr>
            <p:ph type="sldNum" sz="quarter" idx="10"/>
          </p:nvPr>
        </p:nvSpPr>
        <p:spPr/>
        <p:txBody>
          <a:bodyPr/>
          <a:lstStyle/>
          <a:p>
            <a:fld id="{BA95A813-8A05-44F6-A7B3-CD21427E8F98}" type="slidenum">
              <a:rPr lang="en-US" smtClean="0"/>
              <a:t>28</a:t>
            </a:fld>
            <a:endParaRPr lang="en-US"/>
          </a:p>
        </p:txBody>
      </p:sp>
    </p:spTree>
    <p:extLst>
      <p:ext uri="{BB962C8B-B14F-4D97-AF65-F5344CB8AC3E}">
        <p14:creationId xmlns:p14="http://schemas.microsoft.com/office/powerpoint/2010/main" val="2121550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acquired Instagram, and so now you can run highly targeted ads on both Facebook &amp; Instagram and take advantage of all the analytics that go with them. It’s actually very easy to do, and it’s scalable to any sized budget. Facebook’s advertising and targeting abilities are still far superior to Twitter or Pinterest advertising, so I recommend starting with Facebook ads as your money will be more effectively used. </a:t>
            </a:r>
          </a:p>
        </p:txBody>
      </p:sp>
      <p:sp>
        <p:nvSpPr>
          <p:cNvPr id="4" name="Slide Number Placeholder 3"/>
          <p:cNvSpPr>
            <a:spLocks noGrp="1"/>
          </p:cNvSpPr>
          <p:nvPr>
            <p:ph type="sldNum" sz="quarter" idx="10"/>
          </p:nvPr>
        </p:nvSpPr>
        <p:spPr/>
        <p:txBody>
          <a:bodyPr/>
          <a:lstStyle/>
          <a:p>
            <a:fld id="{BA95A813-8A05-44F6-A7B3-CD21427E8F98}" type="slidenum">
              <a:rPr lang="en-US" smtClean="0"/>
              <a:t>29</a:t>
            </a:fld>
            <a:endParaRPr lang="en-US"/>
          </a:p>
        </p:txBody>
      </p:sp>
    </p:spTree>
    <p:extLst>
      <p:ext uri="{BB962C8B-B14F-4D97-AF65-F5344CB8AC3E}">
        <p14:creationId xmlns:p14="http://schemas.microsoft.com/office/powerpoint/2010/main" val="106790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a:t>
            </a:fld>
            <a:endParaRPr lang="en-US"/>
          </a:p>
        </p:txBody>
      </p:sp>
    </p:spTree>
    <p:extLst>
      <p:ext uri="{BB962C8B-B14F-4D97-AF65-F5344CB8AC3E}">
        <p14:creationId xmlns:p14="http://schemas.microsoft.com/office/powerpoint/2010/main" val="2120220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notice that this should closely mirror the categories for finding your target audience that we discussed earlier. </a:t>
            </a:r>
          </a:p>
        </p:txBody>
      </p:sp>
      <p:sp>
        <p:nvSpPr>
          <p:cNvPr id="4" name="Slide Number Placeholder 3"/>
          <p:cNvSpPr>
            <a:spLocks noGrp="1"/>
          </p:cNvSpPr>
          <p:nvPr>
            <p:ph type="sldNum" sz="quarter" idx="10"/>
          </p:nvPr>
        </p:nvSpPr>
        <p:spPr/>
        <p:txBody>
          <a:bodyPr/>
          <a:lstStyle/>
          <a:p>
            <a:fld id="{FAD448D5-87EA-4DD8-958C-BA41C05927BE}" type="slidenum">
              <a:rPr lang="en-US" smtClean="0"/>
              <a:t>30</a:t>
            </a:fld>
            <a:endParaRPr lang="en-US"/>
          </a:p>
        </p:txBody>
      </p:sp>
    </p:spTree>
    <p:extLst>
      <p:ext uri="{BB962C8B-B14F-4D97-AF65-F5344CB8AC3E}">
        <p14:creationId xmlns:p14="http://schemas.microsoft.com/office/powerpoint/2010/main" val="2990222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and explain</a:t>
            </a:r>
            <a:r>
              <a:rPr lang="en-US" baseline="0" dirty="0"/>
              <a:t> the targeting on each one.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31</a:t>
            </a:fld>
            <a:endParaRPr lang="en-US"/>
          </a:p>
        </p:txBody>
      </p:sp>
    </p:spTree>
    <p:extLst>
      <p:ext uri="{BB962C8B-B14F-4D97-AF65-F5344CB8AC3E}">
        <p14:creationId xmlns:p14="http://schemas.microsoft.com/office/powerpoint/2010/main" val="564883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understand where your ads are appearing. Facebook allows you to edit these placements if needed.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32</a:t>
            </a:fld>
            <a:endParaRPr lang="en-US"/>
          </a:p>
        </p:txBody>
      </p:sp>
    </p:spTree>
    <p:extLst>
      <p:ext uri="{BB962C8B-B14F-4D97-AF65-F5344CB8AC3E}">
        <p14:creationId xmlns:p14="http://schemas.microsoft.com/office/powerpoint/2010/main" val="1180821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Placements are found under audience targeting. </a:t>
            </a:r>
          </a:p>
        </p:txBody>
      </p:sp>
      <p:sp>
        <p:nvSpPr>
          <p:cNvPr id="4" name="Slide Number Placeholder 3"/>
          <p:cNvSpPr>
            <a:spLocks noGrp="1"/>
          </p:cNvSpPr>
          <p:nvPr>
            <p:ph type="sldNum" sz="quarter" idx="10"/>
          </p:nvPr>
        </p:nvSpPr>
        <p:spPr/>
        <p:txBody>
          <a:bodyPr/>
          <a:lstStyle/>
          <a:p>
            <a:fld id="{BA95A813-8A05-44F6-A7B3-CD21427E8F98}" type="slidenum">
              <a:rPr lang="en-US" smtClean="0"/>
              <a:t>33</a:t>
            </a:fld>
            <a:endParaRPr lang="en-US"/>
          </a:p>
        </p:txBody>
      </p:sp>
    </p:spTree>
    <p:extLst>
      <p:ext uri="{BB962C8B-B14F-4D97-AF65-F5344CB8AC3E}">
        <p14:creationId xmlns:p14="http://schemas.microsoft.com/office/powerpoint/2010/main" val="2385943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34</a:t>
            </a:fld>
            <a:endParaRPr lang="en-US"/>
          </a:p>
        </p:txBody>
      </p:sp>
    </p:spTree>
    <p:extLst>
      <p:ext uri="{BB962C8B-B14F-4D97-AF65-F5344CB8AC3E}">
        <p14:creationId xmlns:p14="http://schemas.microsoft.com/office/powerpoint/2010/main" val="82462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35</a:t>
            </a:fld>
            <a:endParaRPr lang="en-US"/>
          </a:p>
        </p:txBody>
      </p:sp>
    </p:spTree>
    <p:extLst>
      <p:ext uri="{BB962C8B-B14F-4D97-AF65-F5344CB8AC3E}">
        <p14:creationId xmlns:p14="http://schemas.microsoft.com/office/powerpoint/2010/main" val="444857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37</a:t>
            </a:fld>
            <a:endParaRPr lang="en-US"/>
          </a:p>
        </p:txBody>
      </p:sp>
    </p:spTree>
    <p:extLst>
      <p:ext uri="{BB962C8B-B14F-4D97-AF65-F5344CB8AC3E}">
        <p14:creationId xmlns:p14="http://schemas.microsoft.com/office/powerpoint/2010/main" val="3262486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39</a:t>
            </a:fld>
            <a:endParaRPr lang="en-US"/>
          </a:p>
        </p:txBody>
      </p:sp>
    </p:spTree>
    <p:extLst>
      <p:ext uri="{BB962C8B-B14F-4D97-AF65-F5344CB8AC3E}">
        <p14:creationId xmlns:p14="http://schemas.microsoft.com/office/powerpoint/2010/main" val="1196114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40</a:t>
            </a:fld>
            <a:endParaRPr lang="en-US"/>
          </a:p>
        </p:txBody>
      </p:sp>
    </p:spTree>
    <p:extLst>
      <p:ext uri="{BB962C8B-B14F-4D97-AF65-F5344CB8AC3E}">
        <p14:creationId xmlns:p14="http://schemas.microsoft.com/office/powerpoint/2010/main" val="737716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41</a:t>
            </a:fld>
            <a:endParaRPr lang="en-US"/>
          </a:p>
        </p:txBody>
      </p:sp>
    </p:spTree>
    <p:extLst>
      <p:ext uri="{BB962C8B-B14F-4D97-AF65-F5344CB8AC3E}">
        <p14:creationId xmlns:p14="http://schemas.microsoft.com/office/powerpoint/2010/main" val="57040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point out some copyright law issues, so you can safely proceed with a strategy of your own. </a:t>
            </a:r>
          </a:p>
        </p:txBody>
      </p:sp>
      <p:sp>
        <p:nvSpPr>
          <p:cNvPr id="4" name="Slide Number Placeholder 3"/>
          <p:cNvSpPr>
            <a:spLocks noGrp="1"/>
          </p:cNvSpPr>
          <p:nvPr>
            <p:ph type="sldNum" sz="quarter" idx="10"/>
          </p:nvPr>
        </p:nvSpPr>
        <p:spPr/>
        <p:txBody>
          <a:bodyPr/>
          <a:lstStyle/>
          <a:p>
            <a:fld id="{BA95A813-8A05-44F6-A7B3-CD21427E8F98}" type="slidenum">
              <a:rPr lang="en-US" smtClean="0"/>
              <a:t>4</a:t>
            </a:fld>
            <a:endParaRPr lang="en-US"/>
          </a:p>
        </p:txBody>
      </p:sp>
    </p:spTree>
    <p:extLst>
      <p:ext uri="{BB962C8B-B14F-4D97-AF65-F5344CB8AC3E}">
        <p14:creationId xmlns:p14="http://schemas.microsoft.com/office/powerpoint/2010/main" val="4121976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42</a:t>
            </a:fld>
            <a:endParaRPr lang="en-US"/>
          </a:p>
        </p:txBody>
      </p:sp>
    </p:spTree>
    <p:extLst>
      <p:ext uri="{BB962C8B-B14F-4D97-AF65-F5344CB8AC3E}">
        <p14:creationId xmlns:p14="http://schemas.microsoft.com/office/powerpoint/2010/main" val="86934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43</a:t>
            </a:fld>
            <a:endParaRPr lang="en-US"/>
          </a:p>
        </p:txBody>
      </p:sp>
    </p:spTree>
    <p:extLst>
      <p:ext uri="{BB962C8B-B14F-4D97-AF65-F5344CB8AC3E}">
        <p14:creationId xmlns:p14="http://schemas.microsoft.com/office/powerpoint/2010/main" val="2245056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can test up to 6 different images on an ad. I recommend a mix of your own high quality images and stock images. You may also want to consider a slideshow or carousel if that would make sense for what you are promoting.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44</a:t>
            </a:fld>
            <a:endParaRPr lang="en-US"/>
          </a:p>
        </p:txBody>
      </p:sp>
    </p:spTree>
    <p:extLst>
      <p:ext uri="{BB962C8B-B14F-4D97-AF65-F5344CB8AC3E}">
        <p14:creationId xmlns:p14="http://schemas.microsoft.com/office/powerpoint/2010/main" val="3299962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45</a:t>
            </a:fld>
            <a:endParaRPr lang="en-US"/>
          </a:p>
        </p:txBody>
      </p:sp>
    </p:spTree>
    <p:extLst>
      <p:ext uri="{BB962C8B-B14F-4D97-AF65-F5344CB8AC3E}">
        <p14:creationId xmlns:p14="http://schemas.microsoft.com/office/powerpoint/2010/main" val="116008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46</a:t>
            </a:fld>
            <a:endParaRPr lang="en-US"/>
          </a:p>
        </p:txBody>
      </p:sp>
    </p:spTree>
    <p:extLst>
      <p:ext uri="{BB962C8B-B14F-4D97-AF65-F5344CB8AC3E}">
        <p14:creationId xmlns:p14="http://schemas.microsoft.com/office/powerpoint/2010/main" val="4201506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47</a:t>
            </a:fld>
            <a:endParaRPr lang="en-US"/>
          </a:p>
        </p:txBody>
      </p:sp>
    </p:spTree>
    <p:extLst>
      <p:ext uri="{BB962C8B-B14F-4D97-AF65-F5344CB8AC3E}">
        <p14:creationId xmlns:p14="http://schemas.microsoft.com/office/powerpoint/2010/main" val="2557244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48</a:t>
            </a:fld>
            <a:endParaRPr lang="en-US"/>
          </a:p>
        </p:txBody>
      </p:sp>
    </p:spTree>
    <p:extLst>
      <p:ext uri="{BB962C8B-B14F-4D97-AF65-F5344CB8AC3E}">
        <p14:creationId xmlns:p14="http://schemas.microsoft.com/office/powerpoint/2010/main" val="25580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before we jump into the next presentation which will focus on tracking, analytics and paid ads? </a:t>
            </a:r>
          </a:p>
        </p:txBody>
      </p:sp>
      <p:sp>
        <p:nvSpPr>
          <p:cNvPr id="4" name="Slide Number Placeholder 3"/>
          <p:cNvSpPr>
            <a:spLocks noGrp="1"/>
          </p:cNvSpPr>
          <p:nvPr>
            <p:ph type="sldNum" sz="quarter" idx="10"/>
          </p:nvPr>
        </p:nvSpPr>
        <p:spPr/>
        <p:txBody>
          <a:bodyPr/>
          <a:lstStyle/>
          <a:p>
            <a:fld id="{FAD448D5-87EA-4DD8-958C-BA41C05927BE}" type="slidenum">
              <a:rPr lang="en-US" smtClean="0"/>
              <a:t>49</a:t>
            </a:fld>
            <a:endParaRPr lang="en-US"/>
          </a:p>
        </p:txBody>
      </p:sp>
    </p:spTree>
    <p:extLst>
      <p:ext uri="{BB962C8B-B14F-4D97-AF65-F5344CB8AC3E}">
        <p14:creationId xmlns:p14="http://schemas.microsoft.com/office/powerpoint/2010/main" val="1606191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directly for me during the rest of the conference, feel free to use</a:t>
            </a:r>
            <a:r>
              <a:rPr lang="en-US" baseline="0" dirty="0"/>
              <a:t> my branded hashtag #</a:t>
            </a:r>
            <a:r>
              <a:rPr lang="en-US" baseline="0" dirty="0" err="1"/>
              <a:t>DigitalEvangelism</a:t>
            </a:r>
            <a:r>
              <a:rPr lang="en-US" baseline="0" dirty="0"/>
              <a:t> or reach out by tagging me on Twitter @</a:t>
            </a:r>
            <a:r>
              <a:rPr lang="en-US" baseline="0" dirty="0" err="1"/>
              <a:t>DigiEvangelism</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50</a:t>
            </a:fld>
            <a:endParaRPr lang="en-US"/>
          </a:p>
        </p:txBody>
      </p:sp>
    </p:spTree>
    <p:extLst>
      <p:ext uri="{BB962C8B-B14F-4D97-AF65-F5344CB8AC3E}">
        <p14:creationId xmlns:p14="http://schemas.microsoft.com/office/powerpoint/2010/main" val="2619311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even more about how to use social media for evangelism, follow us on Facebook, Twitter, and Instagram for tips, courses, resources, and video tutorials. All Free. You can also visit SDAdata.org and sign up for our quarterly </a:t>
            </a:r>
            <a:r>
              <a:rPr lang="en-US" dirty="0" err="1"/>
              <a:t>eNewsletter</a:t>
            </a:r>
            <a:r>
              <a:rPr lang="en-US" dirty="0"/>
              <a:t>.</a:t>
            </a:r>
            <a:r>
              <a:rPr lang="en-US" baseline="0" dirty="0"/>
              <a:t> </a:t>
            </a:r>
          </a:p>
        </p:txBody>
      </p:sp>
      <p:sp>
        <p:nvSpPr>
          <p:cNvPr id="4" name="Slide Number Placeholder 3"/>
          <p:cNvSpPr>
            <a:spLocks noGrp="1"/>
          </p:cNvSpPr>
          <p:nvPr>
            <p:ph type="sldNum" sz="quarter" idx="10"/>
          </p:nvPr>
        </p:nvSpPr>
        <p:spPr/>
        <p:txBody>
          <a:bodyPr/>
          <a:lstStyle/>
          <a:p>
            <a:fld id="{FAD448D5-87EA-4DD8-958C-BA41C05927BE}" type="slidenum">
              <a:rPr lang="en-US" smtClean="0"/>
              <a:t>51</a:t>
            </a:fld>
            <a:endParaRPr lang="en-US"/>
          </a:p>
        </p:txBody>
      </p:sp>
    </p:spTree>
    <p:extLst>
      <p:ext uri="{BB962C8B-B14F-4D97-AF65-F5344CB8AC3E}">
        <p14:creationId xmlns:p14="http://schemas.microsoft.com/office/powerpoint/2010/main" val="309900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Jennifer Gray, Associate General</a:t>
            </a:r>
            <a:r>
              <a:rPr lang="en-US" baseline="0" dirty="0"/>
              <a:t> Council, General Conference of the Seventh-day Adventist Church.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a:t>
            </a:fld>
            <a:endParaRPr lang="en-US"/>
          </a:p>
        </p:txBody>
      </p:sp>
    </p:spTree>
    <p:extLst>
      <p:ext uri="{BB962C8B-B14F-4D97-AF65-F5344CB8AC3E}">
        <p14:creationId xmlns:p14="http://schemas.microsoft.com/office/powerpoint/2010/main" val="353268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well thought out plan, will get results. If you treat social media like an after-thought, it will perform like one. So here is my formula for success. Most of you are well versed in using social media, but I’m asking you to use it with purpose to achieve specific goals. These principles are scalable to any size ministry, and I hope you will walk away from this presentation with an understanding of strategy.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a:t>
            </a:fld>
            <a:endParaRPr lang="en-US"/>
          </a:p>
        </p:txBody>
      </p:sp>
    </p:spTree>
    <p:extLst>
      <p:ext uri="{BB962C8B-B14F-4D97-AF65-F5344CB8AC3E}">
        <p14:creationId xmlns:p14="http://schemas.microsoft.com/office/powerpoint/2010/main" val="180427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7</a:t>
            </a:fld>
            <a:endParaRPr lang="en-US"/>
          </a:p>
        </p:txBody>
      </p:sp>
    </p:spTree>
    <p:extLst>
      <p:ext uri="{BB962C8B-B14F-4D97-AF65-F5344CB8AC3E}">
        <p14:creationId xmlns:p14="http://schemas.microsoft.com/office/powerpoint/2010/main" val="280213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a:t>
            </a:fld>
            <a:endParaRPr lang="en-US"/>
          </a:p>
        </p:txBody>
      </p:sp>
    </p:spTree>
    <p:extLst>
      <p:ext uri="{BB962C8B-B14F-4D97-AF65-F5344CB8AC3E}">
        <p14:creationId xmlns:p14="http://schemas.microsoft.com/office/powerpoint/2010/main" val="61098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We talk about some of this in the last presentation. Remember: before you can execute a successful social media strategy, you must clearly identify what you’re aiming to achieve.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9</a:t>
            </a:fld>
            <a:endParaRPr lang="en-US"/>
          </a:p>
        </p:txBody>
      </p:sp>
    </p:spTree>
    <p:extLst>
      <p:ext uri="{BB962C8B-B14F-4D97-AF65-F5344CB8AC3E}">
        <p14:creationId xmlns:p14="http://schemas.microsoft.com/office/powerpoint/2010/main" val="142810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67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504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103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260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61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81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050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647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359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239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1/25/2018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377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9322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1/25/2018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5368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alvinkibble@nadadventist.org"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mailto:paulhopkins@nadadventist.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042" y="2397760"/>
            <a:ext cx="10993549" cy="1475013"/>
          </a:xfrm>
        </p:spPr>
        <p:txBody>
          <a:bodyPr>
            <a:normAutofit/>
          </a:bodyPr>
          <a:lstStyle/>
          <a:p>
            <a:r>
              <a:rPr lang="en-US" sz="6000" dirty="0">
                <a:solidFill>
                  <a:schemeClr val="tx2"/>
                </a:solidFill>
              </a:rPr>
              <a:t>Best Practices for Social Media</a:t>
            </a:r>
          </a:p>
        </p:txBody>
      </p:sp>
      <p:sp>
        <p:nvSpPr>
          <p:cNvPr id="3" name="Subtitle 2"/>
          <p:cNvSpPr>
            <a:spLocks noGrp="1"/>
          </p:cNvSpPr>
          <p:nvPr>
            <p:ph type="subTitle" idx="1"/>
          </p:nvPr>
        </p:nvSpPr>
        <p:spPr>
          <a:xfrm>
            <a:off x="1114406" y="3872773"/>
            <a:ext cx="10993546" cy="590321"/>
          </a:xfrm>
        </p:spPr>
        <p:txBody>
          <a:bodyPr/>
          <a:lstStyle/>
          <a:p>
            <a:r>
              <a:rPr lang="en-US" dirty="0">
                <a:solidFill>
                  <a:schemeClr val="tx1"/>
                </a:solidFill>
              </a:rPr>
              <a:t>Building your strategy and getting started with ads</a:t>
            </a:r>
          </a:p>
        </p:txBody>
      </p:sp>
      <p:sp>
        <p:nvSpPr>
          <p:cNvPr id="4" name="TextBox 3">
            <a:extLst>
              <a:ext uri="{FF2B5EF4-FFF2-40B4-BE49-F238E27FC236}">
                <a16:creationId xmlns:a16="http://schemas.microsoft.com/office/drawing/2014/main" id="{A44A4B5B-EF39-4C42-9769-639ED6DBE7CA}"/>
              </a:ext>
            </a:extLst>
          </p:cNvPr>
          <p:cNvSpPr txBox="1"/>
          <p:nvPr/>
        </p:nvSpPr>
        <p:spPr>
          <a:xfrm>
            <a:off x="9210498" y="6433931"/>
            <a:ext cx="2868093" cy="369332"/>
          </a:xfrm>
          <a:prstGeom prst="rect">
            <a:avLst/>
          </a:prstGeom>
          <a:noFill/>
        </p:spPr>
        <p:txBody>
          <a:bodyPr wrap="none" rtlCol="0">
            <a:spAutoFit/>
          </a:bodyPr>
          <a:lstStyle/>
          <a:p>
            <a:r>
              <a:rPr lang="en-US" dirty="0">
                <a:solidFill>
                  <a:schemeClr val="bg1"/>
                </a:solidFill>
              </a:rPr>
              <a:t>Jamie Jean Schneider </a:t>
            </a:r>
            <a:r>
              <a:rPr lang="en-US" dirty="0" err="1">
                <a:solidFill>
                  <a:schemeClr val="bg1"/>
                </a:solidFill>
              </a:rPr>
              <a:t>Domm</a:t>
            </a:r>
            <a:endParaRPr lang="en-US" dirty="0">
              <a:solidFill>
                <a:schemeClr val="bg1"/>
              </a:solidFill>
            </a:endParaRPr>
          </a:p>
        </p:txBody>
      </p:sp>
    </p:spTree>
    <p:extLst>
      <p:ext uri="{BB962C8B-B14F-4D97-AF65-F5344CB8AC3E}">
        <p14:creationId xmlns:p14="http://schemas.microsoft.com/office/powerpoint/2010/main" val="30883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performance metrics.</a:t>
            </a:r>
          </a:p>
        </p:txBody>
      </p:sp>
      <p:sp>
        <p:nvSpPr>
          <p:cNvPr id="3" name="Content Placeholder 2"/>
          <p:cNvSpPr>
            <a:spLocks noGrp="1"/>
          </p:cNvSpPr>
          <p:nvPr>
            <p:ph sz="half" idx="1"/>
          </p:nvPr>
        </p:nvSpPr>
        <p:spPr>
          <a:xfrm>
            <a:off x="1218521" y="1863503"/>
            <a:ext cx="7306913" cy="4393861"/>
          </a:xfrm>
        </p:spPr>
        <p:txBody>
          <a:bodyPr>
            <a:noAutofit/>
          </a:bodyPr>
          <a:lstStyle/>
          <a:p>
            <a:pPr marL="0" indent="0">
              <a:buNone/>
            </a:pPr>
            <a:r>
              <a:rPr lang="en-US" sz="2400" b="1" dirty="0"/>
              <a:t>Examples of relevant trackable metrics:</a:t>
            </a:r>
          </a:p>
          <a:p>
            <a:pPr>
              <a:buFont typeface="Wingdings" panose="05000000000000000000" pitchFamily="2" charset="2"/>
              <a:buChar char="§"/>
            </a:pPr>
            <a:r>
              <a:rPr lang="en-US" sz="2400" dirty="0"/>
              <a:t> Number of volunteers</a:t>
            </a:r>
          </a:p>
          <a:p>
            <a:pPr>
              <a:buFont typeface="Wingdings" panose="05000000000000000000" pitchFamily="2" charset="2"/>
              <a:buChar char="§"/>
            </a:pPr>
            <a:r>
              <a:rPr lang="en-US" sz="2400" dirty="0"/>
              <a:t> Registration numbers/attendance</a:t>
            </a:r>
          </a:p>
          <a:p>
            <a:pPr>
              <a:buFont typeface="Wingdings" panose="05000000000000000000" pitchFamily="2" charset="2"/>
              <a:buChar char="§"/>
            </a:pPr>
            <a:r>
              <a:rPr lang="en-US" sz="2400" dirty="0"/>
              <a:t> Increase in followers or likes</a:t>
            </a:r>
          </a:p>
          <a:p>
            <a:pPr>
              <a:buFont typeface="Wingdings" panose="05000000000000000000" pitchFamily="2" charset="2"/>
              <a:buChar char="§"/>
            </a:pPr>
            <a:r>
              <a:rPr lang="en-US" sz="2400" dirty="0"/>
              <a:t> Traffic to the website in general or from a </a:t>
            </a:r>
            <a:br>
              <a:rPr lang="en-US" sz="2400" dirty="0"/>
            </a:br>
            <a:r>
              <a:rPr lang="en-US" sz="2400" dirty="0"/>
              <a:t>specific channel or platform</a:t>
            </a:r>
          </a:p>
          <a:p>
            <a:pPr>
              <a:buFont typeface="Wingdings" panose="05000000000000000000" pitchFamily="2" charset="2"/>
              <a:buChar char="§"/>
            </a:pPr>
            <a:r>
              <a:rPr lang="en-US" sz="2400" dirty="0"/>
              <a:t> Empowerment and activity of social media ambassadors</a:t>
            </a:r>
          </a:p>
          <a:p>
            <a:pPr>
              <a:buFont typeface="Wingdings" panose="05000000000000000000" pitchFamily="2" charset="2"/>
              <a:buChar char="§"/>
            </a:pPr>
            <a:r>
              <a:rPr lang="en-US" sz="2400" dirty="0"/>
              <a:t> Social media reach</a:t>
            </a:r>
          </a:p>
          <a:p>
            <a:pPr>
              <a:buFont typeface="Wingdings" panose="05000000000000000000" pitchFamily="2" charset="2"/>
              <a:buChar char="§"/>
            </a:pPr>
            <a:r>
              <a:rPr lang="en-US" sz="2400" dirty="0"/>
              <a:t> Donations/purchases</a:t>
            </a:r>
          </a:p>
        </p:txBody>
      </p:sp>
      <p:pic>
        <p:nvPicPr>
          <p:cNvPr id="5" name="Content Placeholder 4"/>
          <p:cNvPicPr>
            <a:picLocks noGrp="1" noChangeAspect="1"/>
          </p:cNvPicPr>
          <p:nvPr>
            <p:ph sz="half" idx="2"/>
          </p:nvPr>
        </p:nvPicPr>
        <p:blipFill>
          <a:blip r:embed="rId3"/>
          <a:stretch>
            <a:fillRect/>
          </a:stretch>
        </p:blipFill>
        <p:spPr>
          <a:xfrm>
            <a:off x="6456362" y="1737360"/>
            <a:ext cx="5230608" cy="2942216"/>
          </a:xfrm>
        </p:spPr>
      </p:pic>
      <p:sp>
        <p:nvSpPr>
          <p:cNvPr id="6" name="TextBox 5">
            <a:extLst>
              <a:ext uri="{FF2B5EF4-FFF2-40B4-BE49-F238E27FC236}">
                <a16:creationId xmlns:a16="http://schemas.microsoft.com/office/drawing/2014/main" id="{CB5942AD-C89F-4C80-8102-49FF8D92893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4997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Out A Plan</a:t>
            </a:r>
          </a:p>
        </p:txBody>
      </p:sp>
      <p:sp>
        <p:nvSpPr>
          <p:cNvPr id="3" name="Content Placeholder 2"/>
          <p:cNvSpPr>
            <a:spLocks noGrp="1"/>
          </p:cNvSpPr>
          <p:nvPr>
            <p:ph sz="half" idx="1"/>
          </p:nvPr>
        </p:nvSpPr>
        <p:spPr>
          <a:xfrm>
            <a:off x="1097280" y="1847046"/>
            <a:ext cx="5328974" cy="3990580"/>
          </a:xfrm>
        </p:spPr>
        <p:txBody>
          <a:bodyPr>
            <a:normAutofit lnSpcReduction="10000"/>
          </a:bodyPr>
          <a:lstStyle/>
          <a:p>
            <a:endParaRPr lang="en-US" dirty="0"/>
          </a:p>
          <a:p>
            <a:r>
              <a:rPr lang="en-US" sz="2400" b="1" dirty="0"/>
              <a:t>Event promotion campaigns tend to benefit from a shorter time-frame on social media.</a:t>
            </a:r>
            <a:br>
              <a:rPr lang="en-US" sz="2400" b="1" dirty="0"/>
            </a:br>
            <a:endParaRPr lang="en-US" sz="2400" b="1" dirty="0"/>
          </a:p>
          <a:p>
            <a:pPr lvl="1">
              <a:buFont typeface="Wingdings" panose="05000000000000000000" pitchFamily="2" charset="2"/>
              <a:buChar char="§"/>
            </a:pPr>
            <a:r>
              <a:rPr lang="en-US" sz="2400" dirty="0"/>
              <a:t>Usually 2-3 months in advance, can be as short as 1-2 weeks</a:t>
            </a:r>
          </a:p>
          <a:p>
            <a:pPr lvl="1">
              <a:buFont typeface="Wingdings" panose="05000000000000000000" pitchFamily="2" charset="2"/>
              <a:buChar char="§"/>
            </a:pPr>
            <a:r>
              <a:rPr lang="en-US" sz="2400" dirty="0"/>
              <a:t>Print/traditional campaigns can start earlier.</a:t>
            </a:r>
          </a:p>
          <a:p>
            <a:pPr lvl="1">
              <a:buFont typeface="Wingdings" panose="05000000000000000000" pitchFamily="2" charset="2"/>
              <a:buChar char="§"/>
            </a:pPr>
            <a:r>
              <a:rPr lang="en-US" sz="2400" dirty="0"/>
              <a:t>Not to be confused with an ongoing content strategy </a:t>
            </a:r>
          </a:p>
        </p:txBody>
      </p:sp>
      <p:pic>
        <p:nvPicPr>
          <p:cNvPr id="5" name="Content Placeholder 4"/>
          <p:cNvPicPr>
            <a:picLocks noGrp="1" noChangeAspect="1"/>
          </p:cNvPicPr>
          <p:nvPr>
            <p:ph sz="half" idx="2"/>
          </p:nvPr>
        </p:nvPicPr>
        <p:blipFill>
          <a:blip r:embed="rId3"/>
          <a:stretch>
            <a:fillRect/>
          </a:stretch>
        </p:blipFill>
        <p:spPr>
          <a:xfrm>
            <a:off x="6840070" y="2199045"/>
            <a:ext cx="4315609" cy="2877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FDD142C-96C2-4D21-88EF-565C36FE2927}"/>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68195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organized.</a:t>
            </a:r>
          </a:p>
        </p:txBody>
      </p:sp>
      <p:sp>
        <p:nvSpPr>
          <p:cNvPr id="3" name="Content Placeholder 2"/>
          <p:cNvSpPr>
            <a:spLocks noGrp="1"/>
          </p:cNvSpPr>
          <p:nvPr>
            <p:ph sz="half" idx="1"/>
          </p:nvPr>
        </p:nvSpPr>
        <p:spPr>
          <a:xfrm>
            <a:off x="1206298" y="1737360"/>
            <a:ext cx="5418619" cy="4313816"/>
          </a:xfrm>
        </p:spPr>
        <p:txBody>
          <a:bodyPr>
            <a:normAutofit/>
          </a:bodyPr>
          <a:lstStyle/>
          <a:p>
            <a:pPr>
              <a:buFont typeface="Wingdings" charset="2"/>
              <a:buChar char="§"/>
            </a:pPr>
            <a:endParaRPr lang="en-US" dirty="0"/>
          </a:p>
          <a:p>
            <a:pPr>
              <a:buFont typeface="Wingdings" charset="2"/>
              <a:buChar char="§"/>
            </a:pPr>
            <a:r>
              <a:rPr lang="en-US" sz="2400" dirty="0"/>
              <a:t> Develop a content calendar.</a:t>
            </a:r>
          </a:p>
          <a:p>
            <a:pPr>
              <a:buFont typeface="Wingdings" charset="2"/>
              <a:buChar char="§"/>
            </a:pPr>
            <a:r>
              <a:rPr lang="en-US" sz="2400" dirty="0"/>
              <a:t> Share calendar with your entire communications team.</a:t>
            </a:r>
          </a:p>
          <a:p>
            <a:pPr>
              <a:buFont typeface="Wingdings" charset="2"/>
              <a:buChar char="§"/>
            </a:pPr>
            <a:r>
              <a:rPr lang="en-US" sz="2400" dirty="0"/>
              <a:t> Schedule posts in advance </a:t>
            </a:r>
            <a:br>
              <a:rPr lang="en-US" sz="2400" dirty="0"/>
            </a:br>
            <a:r>
              <a:rPr lang="en-US" sz="2400" dirty="0"/>
              <a:t>(increased flexibility). </a:t>
            </a:r>
          </a:p>
          <a:p>
            <a:pPr>
              <a:buFont typeface="Wingdings" charset="2"/>
              <a:buChar char="§"/>
            </a:pPr>
            <a:r>
              <a:rPr lang="en-US" sz="2400" dirty="0"/>
              <a:t> Plan across multiple platforms at once.</a:t>
            </a:r>
          </a:p>
          <a:p>
            <a:pPr>
              <a:buFont typeface="Wingdings" charset="2"/>
              <a:buChar char="§"/>
            </a:pPr>
            <a:r>
              <a:rPr lang="en-US" sz="2400" b="1" dirty="0"/>
              <a:t> Content calendar template: </a:t>
            </a:r>
            <a:r>
              <a:rPr lang="en-US" sz="2400" b="1" dirty="0">
                <a:solidFill>
                  <a:schemeClr val="tx2"/>
                </a:solidFill>
              </a:rPr>
              <a:t>goo.gl/1w2NME</a:t>
            </a:r>
          </a:p>
        </p:txBody>
      </p:sp>
      <p:pic>
        <p:nvPicPr>
          <p:cNvPr id="5" name="Content Placeholder 4"/>
          <p:cNvPicPr>
            <a:picLocks noGrp="1" noChangeAspect="1"/>
          </p:cNvPicPr>
          <p:nvPr>
            <p:ph sz="half" idx="2"/>
          </p:nvPr>
        </p:nvPicPr>
        <p:blipFill rotWithShape="1">
          <a:blip r:embed="rId3"/>
          <a:stretch/>
        </p:blipFill>
        <p:spPr>
          <a:xfrm>
            <a:off x="6369246" y="1846263"/>
            <a:ext cx="4635108" cy="4022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181CE189-4807-4608-AFAA-5B8A14AFB5A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82294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Strategy</a:t>
            </a:r>
          </a:p>
        </p:txBody>
      </p:sp>
      <p:sp>
        <p:nvSpPr>
          <p:cNvPr id="3" name="Content Placeholder 2"/>
          <p:cNvSpPr>
            <a:spLocks noGrp="1"/>
          </p:cNvSpPr>
          <p:nvPr>
            <p:ph sz="half" idx="1"/>
          </p:nvPr>
        </p:nvSpPr>
        <p:spPr>
          <a:xfrm>
            <a:off x="1230745" y="2091697"/>
            <a:ext cx="7321583" cy="4111879"/>
          </a:xfrm>
        </p:spPr>
        <p:txBody>
          <a:bodyPr>
            <a:normAutofit fontScale="92500" lnSpcReduction="20000"/>
          </a:bodyPr>
          <a:lstStyle/>
          <a:p>
            <a:pPr>
              <a:buFont typeface="Wingdings" charset="2"/>
              <a:buChar char="§"/>
            </a:pPr>
            <a:r>
              <a:rPr lang="en-US" sz="2800" dirty="0"/>
              <a:t> </a:t>
            </a:r>
            <a:r>
              <a:rPr lang="en-US" sz="2800" b="1" dirty="0"/>
              <a:t>Know your voice</a:t>
            </a:r>
            <a:r>
              <a:rPr lang="en-US" sz="2800" dirty="0"/>
              <a:t>; be human and authentic.</a:t>
            </a:r>
          </a:p>
          <a:p>
            <a:pPr>
              <a:buFont typeface="Wingdings" charset="2"/>
              <a:buChar char="§"/>
            </a:pPr>
            <a:r>
              <a:rPr lang="en-US" sz="2800" dirty="0"/>
              <a:t> </a:t>
            </a:r>
            <a:r>
              <a:rPr lang="en-US" sz="2800" b="1" dirty="0"/>
              <a:t>Create diversity </a:t>
            </a:r>
            <a:r>
              <a:rPr lang="en-US" sz="2800" dirty="0"/>
              <a:t>of content; repurpose </a:t>
            </a:r>
            <a:br>
              <a:rPr lang="en-US" sz="2800" dirty="0"/>
            </a:br>
            <a:r>
              <a:rPr lang="en-US" sz="2800" dirty="0"/>
              <a:t>and curate. </a:t>
            </a:r>
          </a:p>
          <a:p>
            <a:pPr>
              <a:buFont typeface="Wingdings" charset="2"/>
              <a:buChar char="§"/>
            </a:pPr>
            <a:r>
              <a:rPr lang="en-US" sz="2800" b="1" dirty="0"/>
              <a:t>Promote your mission and message</a:t>
            </a:r>
            <a:r>
              <a:rPr lang="en-US" sz="2800" dirty="0"/>
              <a:t>; </a:t>
            </a:r>
            <a:br>
              <a:rPr lang="en-US" sz="2800" dirty="0"/>
            </a:br>
            <a:r>
              <a:rPr lang="en-US" sz="2800" dirty="0"/>
              <a:t>tell your story in different ways.</a:t>
            </a:r>
          </a:p>
          <a:p>
            <a:pPr>
              <a:buFont typeface="Wingdings" charset="2"/>
              <a:buChar char="§"/>
            </a:pPr>
            <a:r>
              <a:rPr lang="en-US" sz="2800" b="1" dirty="0"/>
              <a:t> Be strategic </a:t>
            </a:r>
            <a:r>
              <a:rPr lang="en-US" sz="2800" dirty="0"/>
              <a:t>with placement; post consistently; communicate important information; build urgency.</a:t>
            </a:r>
          </a:p>
          <a:p>
            <a:pPr>
              <a:buFont typeface="Wingdings" charset="2"/>
              <a:buChar char="§"/>
            </a:pPr>
            <a:r>
              <a:rPr lang="en-US" sz="2800" b="1" dirty="0"/>
              <a:t> Optimize &amp; adapt; </a:t>
            </a:r>
            <a:r>
              <a:rPr lang="en-US" sz="2800" dirty="0"/>
              <a:t>monitor data, and post </a:t>
            </a:r>
            <a:br>
              <a:rPr lang="en-US" sz="2800" dirty="0"/>
            </a:br>
            <a:r>
              <a:rPr lang="en-US" sz="2800" dirty="0"/>
              <a:t>content your audience responds to.</a:t>
            </a:r>
          </a:p>
          <a:p>
            <a:pPr>
              <a:buFont typeface="Wingdings" charset="2"/>
              <a:buChar char="§"/>
            </a:pPr>
            <a:r>
              <a:rPr lang="en-US" sz="2800" dirty="0"/>
              <a:t> </a:t>
            </a:r>
            <a:r>
              <a:rPr lang="en-US" sz="2800" b="1" dirty="0"/>
              <a:t>Actively engage; </a:t>
            </a:r>
            <a:r>
              <a:rPr lang="en-US" sz="2800" dirty="0"/>
              <a:t>focus on member care.  </a:t>
            </a:r>
          </a:p>
          <a:p>
            <a:endParaRPr lang="en-US" dirty="0"/>
          </a:p>
          <a:p>
            <a:endParaRPr lang="en-US" dirty="0"/>
          </a:p>
        </p:txBody>
      </p:sp>
      <p:pic>
        <p:nvPicPr>
          <p:cNvPr id="9" name="Content Placeholder 8">
            <a:extLst>
              <a:ext uri="{FF2B5EF4-FFF2-40B4-BE49-F238E27FC236}">
                <a16:creationId xmlns:a16="http://schemas.microsoft.com/office/drawing/2014/main" id="{D12AA376-5294-4AF4-8F81-A0C4CA8BCBDE}"/>
              </a:ext>
            </a:extLst>
          </p:cNvPr>
          <p:cNvPicPr>
            <a:picLocks noGrp="1" noChangeAspect="1"/>
          </p:cNvPicPr>
          <p:nvPr>
            <p:ph sz="half" idx="2"/>
          </p:nvPr>
        </p:nvPicPr>
        <p:blipFill rotWithShape="1">
          <a:blip r:embed="rId3"/>
          <a:srcRect t="8385"/>
          <a:stretch/>
        </p:blipFill>
        <p:spPr>
          <a:xfrm>
            <a:off x="7377344" y="1788851"/>
            <a:ext cx="3922839" cy="2395930"/>
          </a:xfrm>
        </p:spPr>
      </p:pic>
      <p:sp>
        <p:nvSpPr>
          <p:cNvPr id="6" name="TextBox 5">
            <a:extLst>
              <a:ext uri="{FF2B5EF4-FFF2-40B4-BE49-F238E27FC236}">
                <a16:creationId xmlns:a16="http://schemas.microsoft.com/office/drawing/2014/main" id="{57602A57-F79E-47E0-BA60-FF072C5FF016}"/>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56690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to write for social media.</a:t>
            </a:r>
          </a:p>
        </p:txBody>
      </p:sp>
      <p:sp>
        <p:nvSpPr>
          <p:cNvPr id="3" name="Content Placeholder 2"/>
          <p:cNvSpPr>
            <a:spLocks noGrp="1"/>
          </p:cNvSpPr>
          <p:nvPr>
            <p:ph sz="half" idx="1"/>
          </p:nvPr>
        </p:nvSpPr>
        <p:spPr>
          <a:xfrm>
            <a:off x="1146855" y="1919723"/>
            <a:ext cx="5638258" cy="4355181"/>
          </a:xfrm>
        </p:spPr>
        <p:txBody>
          <a:bodyPr>
            <a:normAutofit fontScale="92500"/>
          </a:bodyPr>
          <a:lstStyle/>
          <a:p>
            <a:pPr>
              <a:buFont typeface="Wingdings" panose="05000000000000000000" pitchFamily="2" charset="2"/>
              <a:buChar char="§"/>
            </a:pPr>
            <a:r>
              <a:rPr lang="en-US" sz="2600" dirty="0"/>
              <a:t> Get to the point &amp; focus your message.</a:t>
            </a:r>
          </a:p>
          <a:p>
            <a:pPr>
              <a:buFont typeface="Wingdings" panose="05000000000000000000" pitchFamily="2" charset="2"/>
              <a:buChar char="§"/>
            </a:pPr>
            <a:r>
              <a:rPr lang="en-US" sz="2600" b="1" dirty="0"/>
              <a:t> Less IS MORE </a:t>
            </a:r>
            <a:r>
              <a:rPr lang="en-US" sz="2600" dirty="0"/>
              <a:t>(think snackable content).</a:t>
            </a:r>
          </a:p>
          <a:p>
            <a:pPr>
              <a:buFont typeface="Wingdings" panose="05000000000000000000" pitchFamily="2" charset="2"/>
              <a:buChar char="§"/>
            </a:pPr>
            <a:r>
              <a:rPr lang="en-US" sz="2600" dirty="0"/>
              <a:t> Include a call-to-action.</a:t>
            </a:r>
          </a:p>
          <a:p>
            <a:pPr>
              <a:buFont typeface="Wingdings" panose="05000000000000000000" pitchFamily="2" charset="2"/>
              <a:buChar char="§"/>
            </a:pPr>
            <a:r>
              <a:rPr lang="en-US" sz="2600" dirty="0"/>
              <a:t> Include a link.</a:t>
            </a:r>
          </a:p>
          <a:p>
            <a:pPr>
              <a:buFont typeface="Wingdings" panose="05000000000000000000" pitchFamily="2" charset="2"/>
              <a:buChar char="§"/>
            </a:pPr>
            <a:r>
              <a:rPr lang="en-US" sz="2600" dirty="0"/>
              <a:t> Use the lingo of the platform.</a:t>
            </a:r>
          </a:p>
          <a:p>
            <a:pPr>
              <a:buFont typeface="Wingdings" panose="05000000000000000000" pitchFamily="2" charset="2"/>
              <a:buChar char="§"/>
            </a:pPr>
            <a:r>
              <a:rPr lang="en-US" sz="2600" dirty="0"/>
              <a:t> Tag relevant accounts.</a:t>
            </a:r>
          </a:p>
          <a:p>
            <a:pPr>
              <a:buFont typeface="Wingdings" panose="05000000000000000000" pitchFamily="2" charset="2"/>
              <a:buChar char="§"/>
            </a:pPr>
            <a:r>
              <a:rPr lang="en-US" sz="2600" dirty="0"/>
              <a:t> Use relevant hashtags.</a:t>
            </a:r>
          </a:p>
          <a:p>
            <a:pPr>
              <a:buFont typeface="Wingdings" panose="05000000000000000000" pitchFamily="2" charset="2"/>
              <a:buChar char="§"/>
            </a:pPr>
            <a:r>
              <a:rPr lang="en-US" sz="2600" dirty="0"/>
              <a:t> Visit </a:t>
            </a:r>
            <a:r>
              <a:rPr lang="en-US" sz="2600" dirty="0">
                <a:solidFill>
                  <a:schemeClr val="accent2"/>
                </a:solidFill>
              </a:rPr>
              <a:t>SDAdata.org/resources </a:t>
            </a:r>
            <a:r>
              <a:rPr lang="en-US" sz="2600" dirty="0"/>
              <a:t>for a complete guide to writing for social media. </a:t>
            </a:r>
          </a:p>
          <a:p>
            <a:endParaRPr lang="en-US" sz="2800" dirty="0"/>
          </a:p>
          <a:p>
            <a:endParaRPr lang="en-US" dirty="0"/>
          </a:p>
          <a:p>
            <a:endParaRPr lang="en-US" dirty="0"/>
          </a:p>
        </p:txBody>
      </p:sp>
      <p:pic>
        <p:nvPicPr>
          <p:cNvPr id="8" name="Picture 7">
            <a:extLst>
              <a:ext uri="{FF2B5EF4-FFF2-40B4-BE49-F238E27FC236}">
                <a16:creationId xmlns:a16="http://schemas.microsoft.com/office/drawing/2014/main" id="{E49FDCA1-42CE-49DF-AB04-22E4432ABBF5}"/>
              </a:ext>
            </a:extLst>
          </p:cNvPr>
          <p:cNvPicPr>
            <a:picLocks noChangeAspect="1"/>
          </p:cNvPicPr>
          <p:nvPr/>
        </p:nvPicPr>
        <p:blipFill rotWithShape="1">
          <a:blip r:embed="rId3"/>
          <a:srcRect t="11951" b="6748"/>
          <a:stretch/>
        </p:blipFill>
        <p:spPr>
          <a:xfrm>
            <a:off x="7162709" y="1832486"/>
            <a:ext cx="3992971" cy="3680418"/>
          </a:xfrm>
          <a:prstGeom prst="rect">
            <a:avLst/>
          </a:prstGeom>
        </p:spPr>
      </p:pic>
      <p:sp>
        <p:nvSpPr>
          <p:cNvPr id="5" name="TextBox 4">
            <a:extLst>
              <a:ext uri="{FF2B5EF4-FFF2-40B4-BE49-F238E27FC236}">
                <a16:creationId xmlns:a16="http://schemas.microsoft.com/office/drawing/2014/main" id="{D61CCD2E-0D26-4C43-96F5-5405008390A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6572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Choosing Good Photos</a:t>
            </a:r>
          </a:p>
        </p:txBody>
      </p:sp>
      <p:sp>
        <p:nvSpPr>
          <p:cNvPr id="3" name="Content Placeholder 2"/>
          <p:cNvSpPr>
            <a:spLocks noGrp="1"/>
          </p:cNvSpPr>
          <p:nvPr>
            <p:ph sz="half" idx="1"/>
          </p:nvPr>
        </p:nvSpPr>
        <p:spPr>
          <a:xfrm>
            <a:off x="1208168" y="1891848"/>
            <a:ext cx="5349204" cy="4472154"/>
          </a:xfrm>
        </p:spPr>
        <p:txBody>
          <a:bodyPr>
            <a:normAutofit/>
          </a:bodyPr>
          <a:lstStyle/>
          <a:p>
            <a:pPr>
              <a:buFont typeface="Wingdings" charset="2"/>
              <a:buChar char="§"/>
            </a:pPr>
            <a:r>
              <a:rPr lang="en-US" sz="2000" dirty="0"/>
              <a:t> Keep it visual, less text is more.</a:t>
            </a:r>
          </a:p>
          <a:p>
            <a:pPr>
              <a:buFont typeface="Wingdings" charset="2"/>
              <a:buChar char="§"/>
            </a:pPr>
            <a:r>
              <a:rPr lang="en-US" dirty="0"/>
              <a:t> Choose h</a:t>
            </a:r>
            <a:r>
              <a:rPr lang="en-US" sz="2000" dirty="0"/>
              <a:t>igh quality (take your own or use stock images).</a:t>
            </a:r>
          </a:p>
          <a:p>
            <a:pPr>
              <a:buFont typeface="Wingdings" charset="2"/>
              <a:buChar char="§"/>
            </a:pPr>
            <a:r>
              <a:rPr lang="en-US" dirty="0"/>
              <a:t> </a:t>
            </a:r>
            <a:r>
              <a:rPr lang="en-US" sz="2000" dirty="0"/>
              <a:t>Invoke an emotional response/tell a story.</a:t>
            </a:r>
          </a:p>
          <a:p>
            <a:pPr>
              <a:buFont typeface="Wingdings" charset="2"/>
              <a:buChar char="§"/>
            </a:pPr>
            <a:r>
              <a:rPr lang="en-US" dirty="0"/>
              <a:t> </a:t>
            </a:r>
            <a:r>
              <a:rPr lang="en-US" sz="2000" dirty="0"/>
              <a:t>People are attracted to bright colors and group shots.</a:t>
            </a:r>
          </a:p>
          <a:p>
            <a:pPr>
              <a:buFont typeface="Wingdings" charset="2"/>
              <a:buChar char="§"/>
            </a:pPr>
            <a:r>
              <a:rPr lang="en-US" dirty="0"/>
              <a:t> </a:t>
            </a:r>
            <a:r>
              <a:rPr lang="en-US" sz="2000" dirty="0"/>
              <a:t>Keep a consistent look, brand, and color/font palette.</a:t>
            </a:r>
          </a:p>
          <a:p>
            <a:pPr>
              <a:buFont typeface="Wingdings" charset="2"/>
              <a:buChar char="§"/>
            </a:pPr>
            <a:r>
              <a:rPr lang="en-US" dirty="0"/>
              <a:t> </a:t>
            </a:r>
            <a:r>
              <a:rPr lang="en-US" sz="2000" dirty="0"/>
              <a:t>Be creative.</a:t>
            </a:r>
          </a:p>
          <a:p>
            <a:pPr>
              <a:buFont typeface="Wingdings" charset="2"/>
              <a:buChar char="§"/>
            </a:pPr>
            <a:r>
              <a:rPr lang="en-US" dirty="0"/>
              <a:t> </a:t>
            </a:r>
            <a:r>
              <a:rPr lang="en-US" sz="2000" dirty="0"/>
              <a:t>Use contrast to help your image stand out.</a:t>
            </a:r>
          </a:p>
          <a:p>
            <a:pPr>
              <a:buFont typeface="Wingdings" charset="2"/>
              <a:buChar char="§"/>
            </a:pPr>
            <a:r>
              <a:rPr lang="en-US" dirty="0"/>
              <a:t> </a:t>
            </a:r>
            <a:r>
              <a:rPr lang="en-US" sz="2000" dirty="0"/>
              <a:t>Keep it simple.</a:t>
            </a:r>
          </a:p>
        </p:txBody>
      </p:sp>
      <p:pic>
        <p:nvPicPr>
          <p:cNvPr id="5" name="Content Placeholder 4"/>
          <p:cNvPicPr>
            <a:picLocks noGrp="1" noChangeAspect="1"/>
          </p:cNvPicPr>
          <p:nvPr>
            <p:ph sz="half" idx="2"/>
          </p:nvPr>
        </p:nvPicPr>
        <p:blipFill>
          <a:blip r:embed="rId3"/>
          <a:stretch>
            <a:fillRect/>
          </a:stretch>
        </p:blipFill>
        <p:spPr>
          <a:xfrm>
            <a:off x="6819270" y="1936166"/>
            <a:ext cx="4336410" cy="28970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EC3DF393-D8BF-4498-9EBE-6D4036C873DF}"/>
              </a:ext>
            </a:extLst>
          </p:cNvPr>
          <p:cNvSpPr txBox="1"/>
          <p:nvPr/>
        </p:nvSpPr>
        <p:spPr>
          <a:xfrm>
            <a:off x="508600" y="6449094"/>
            <a:ext cx="6850465" cy="369332"/>
          </a:xfrm>
          <a:prstGeom prst="rect">
            <a:avLst/>
          </a:prstGeom>
          <a:noFill/>
        </p:spPr>
        <p:txBody>
          <a:bodyPr wrap="none" rtlCol="0">
            <a:spAutoFit/>
          </a:bodyPr>
          <a:lstStyle/>
          <a:p>
            <a:r>
              <a:rPr lang="en-US" dirty="0">
                <a:solidFill>
                  <a:schemeClr val="bg1"/>
                </a:solidFill>
              </a:rPr>
              <a:t>Resource: SDAdata.org/blog/how-and-where-to-find-free-stock-photos</a:t>
            </a:r>
          </a:p>
        </p:txBody>
      </p:sp>
    </p:spTree>
    <p:extLst>
      <p:ext uri="{BB962C8B-B14F-4D97-AF65-F5344CB8AC3E}">
        <p14:creationId xmlns:p14="http://schemas.microsoft.com/office/powerpoint/2010/main" val="350085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Rule</a:t>
            </a:r>
          </a:p>
        </p:txBody>
      </p:sp>
      <p:sp>
        <p:nvSpPr>
          <p:cNvPr id="5" name="Content Placeholder 2"/>
          <p:cNvSpPr>
            <a:spLocks noGrp="1"/>
          </p:cNvSpPr>
          <p:nvPr>
            <p:ph sz="half" idx="1"/>
          </p:nvPr>
        </p:nvSpPr>
        <p:spPr>
          <a:xfrm>
            <a:off x="1180080" y="2133260"/>
            <a:ext cx="5518503" cy="3922948"/>
          </a:xfrm>
        </p:spPr>
        <p:txBody>
          <a:bodyPr>
            <a:normAutofit/>
          </a:bodyPr>
          <a:lstStyle/>
          <a:p>
            <a:pPr marL="0" indent="0">
              <a:buNone/>
            </a:pPr>
            <a:r>
              <a:rPr lang="en-US" sz="2400" dirty="0"/>
              <a:t>Social media is not only a conversation but should be viewed like a social gathering. </a:t>
            </a:r>
          </a:p>
          <a:p>
            <a:pPr marL="0" indent="0">
              <a:buNone/>
            </a:pPr>
            <a:r>
              <a:rPr lang="en-US" sz="2400" b="1" dirty="0">
                <a:solidFill>
                  <a:schemeClr val="accent1"/>
                </a:solidFill>
              </a:rPr>
              <a:t>20% </a:t>
            </a:r>
            <a:r>
              <a:rPr lang="en-US" sz="2400" dirty="0"/>
              <a:t>“sales” messages   </a:t>
            </a:r>
            <a:br>
              <a:rPr lang="en-US" sz="2400" dirty="0"/>
            </a:br>
            <a:r>
              <a:rPr lang="en-US" sz="2400" b="1" dirty="0">
                <a:solidFill>
                  <a:schemeClr val="accent1"/>
                </a:solidFill>
              </a:rPr>
              <a:t>80% </a:t>
            </a:r>
            <a:r>
              <a:rPr lang="en-US" sz="2400" dirty="0"/>
              <a:t>engagement (or content marketing)</a:t>
            </a:r>
          </a:p>
          <a:p>
            <a:pPr marL="0" indent="0">
              <a:buNone/>
            </a:pPr>
            <a:endParaRPr lang="en-US" sz="2400" dirty="0"/>
          </a:p>
          <a:p>
            <a:pPr marL="0" indent="0">
              <a:buNone/>
            </a:pPr>
            <a:r>
              <a:rPr lang="en-US" sz="2400" dirty="0"/>
              <a:t>Don’t keep telling the same story the same way. Utilize diversity of content and keep it relevant. </a:t>
            </a:r>
            <a:br>
              <a:rPr lang="en-US" sz="2000" dirty="0"/>
            </a:br>
            <a:br>
              <a:rPr lang="en-US" sz="2000" dirty="0"/>
            </a:br>
            <a:endParaRPr lang="en-US" sz="2000" dirty="0"/>
          </a:p>
          <a:p>
            <a:endParaRPr lang="en-US" sz="2000" dirty="0"/>
          </a:p>
        </p:txBody>
      </p:sp>
      <p:pic>
        <p:nvPicPr>
          <p:cNvPr id="8" name="Picture 7"/>
          <p:cNvPicPr>
            <a:picLocks noChangeAspect="1"/>
          </p:cNvPicPr>
          <p:nvPr/>
        </p:nvPicPr>
        <p:blipFill>
          <a:blip r:embed="rId3"/>
          <a:stretch>
            <a:fillRect/>
          </a:stretch>
        </p:blipFill>
        <p:spPr>
          <a:xfrm>
            <a:off x="6698583" y="1938583"/>
            <a:ext cx="4990728" cy="4312301"/>
          </a:xfrm>
          <a:prstGeom prst="rect">
            <a:avLst/>
          </a:prstGeom>
        </p:spPr>
      </p:pic>
      <p:sp>
        <p:nvSpPr>
          <p:cNvPr id="6" name="TextBox 5">
            <a:extLst>
              <a:ext uri="{FF2B5EF4-FFF2-40B4-BE49-F238E27FC236}">
                <a16:creationId xmlns:a16="http://schemas.microsoft.com/office/drawing/2014/main" id="{CEDEE9E6-7F6B-400C-8B6F-266099399F0A}"/>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0034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Partnerships benefit you.</a:t>
            </a:r>
          </a:p>
        </p:txBody>
      </p:sp>
      <p:sp>
        <p:nvSpPr>
          <p:cNvPr id="3" name="Content Placeholder 2"/>
          <p:cNvSpPr>
            <a:spLocks noGrp="1"/>
          </p:cNvSpPr>
          <p:nvPr>
            <p:ph sz="half" idx="1"/>
          </p:nvPr>
        </p:nvSpPr>
        <p:spPr>
          <a:xfrm>
            <a:off x="1174115" y="2632645"/>
            <a:ext cx="6498597" cy="3416301"/>
          </a:xfrm>
        </p:spPr>
        <p:txBody>
          <a:bodyPr/>
          <a:lstStyle/>
          <a:p>
            <a:pPr marL="0" indent="0">
              <a:buNone/>
            </a:pPr>
            <a:r>
              <a:rPr lang="en-US" sz="2400" b="1" dirty="0"/>
              <a:t>Create and cultivate online relationships.</a:t>
            </a:r>
            <a:br>
              <a:rPr lang="en-US" sz="2400" b="1" dirty="0"/>
            </a:br>
            <a:br>
              <a:rPr lang="en-US" sz="2400" dirty="0"/>
            </a:br>
            <a:br>
              <a:rPr lang="en-US" sz="2400" dirty="0"/>
            </a:br>
            <a:r>
              <a:rPr lang="en-US" sz="2400" dirty="0"/>
              <a:t>“No person will make a great business who </a:t>
            </a:r>
            <a:br>
              <a:rPr lang="en-US" sz="2400" dirty="0"/>
            </a:br>
            <a:r>
              <a:rPr lang="en-US" sz="2400" dirty="0"/>
              <a:t>wants to do it all himself or get all the credit.” </a:t>
            </a:r>
            <a:br>
              <a:rPr lang="en-US" sz="2400" dirty="0"/>
            </a:br>
            <a:r>
              <a:rPr lang="en-US" sz="2400" dirty="0"/>
              <a:t>                                       – Andrew Carnegie</a:t>
            </a:r>
          </a:p>
          <a:p>
            <a:pPr marL="0" indent="0">
              <a:buNone/>
            </a:pPr>
            <a:endParaRPr lang="en-US" dirty="0"/>
          </a:p>
        </p:txBody>
      </p:sp>
      <p:sp>
        <p:nvSpPr>
          <p:cNvPr id="6" name="TextBox 5">
            <a:extLst>
              <a:ext uri="{FF2B5EF4-FFF2-40B4-BE49-F238E27FC236}">
                <a16:creationId xmlns:a16="http://schemas.microsoft.com/office/drawing/2014/main" id="{DEFA2F2A-A4A6-4296-94E0-B412367CAD4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pic>
        <p:nvPicPr>
          <p:cNvPr id="7" name="Picture 6">
            <a:extLst>
              <a:ext uri="{FF2B5EF4-FFF2-40B4-BE49-F238E27FC236}">
                <a16:creationId xmlns:a16="http://schemas.microsoft.com/office/drawing/2014/main" id="{AC31785D-3FE1-4AC8-BA59-DB3D6E22F0E6}"/>
              </a:ext>
            </a:extLst>
          </p:cNvPr>
          <p:cNvPicPr>
            <a:picLocks noChangeAspect="1"/>
          </p:cNvPicPr>
          <p:nvPr/>
        </p:nvPicPr>
        <p:blipFill>
          <a:blip r:embed="rId3"/>
          <a:stretch>
            <a:fillRect/>
          </a:stretch>
        </p:blipFill>
        <p:spPr>
          <a:xfrm>
            <a:off x="8087695" y="1975281"/>
            <a:ext cx="2149425" cy="4225771"/>
          </a:xfrm>
          <a:prstGeom prst="rect">
            <a:avLst/>
          </a:prstGeom>
        </p:spPr>
      </p:pic>
    </p:spTree>
    <p:extLst>
      <p:ext uri="{BB962C8B-B14F-4D97-AF65-F5344CB8AC3E}">
        <p14:creationId xmlns:p14="http://schemas.microsoft.com/office/powerpoint/2010/main" val="214931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can you work with?</a:t>
            </a:r>
          </a:p>
        </p:txBody>
      </p:sp>
      <p:sp>
        <p:nvSpPr>
          <p:cNvPr id="3" name="Content Placeholder 2"/>
          <p:cNvSpPr>
            <a:spLocks noGrp="1"/>
          </p:cNvSpPr>
          <p:nvPr>
            <p:ph sz="half" idx="1"/>
          </p:nvPr>
        </p:nvSpPr>
        <p:spPr>
          <a:xfrm>
            <a:off x="1251119" y="2209203"/>
            <a:ext cx="7377976" cy="3992880"/>
          </a:xfrm>
        </p:spPr>
        <p:txBody>
          <a:bodyPr>
            <a:normAutofit/>
          </a:bodyPr>
          <a:lstStyle/>
          <a:p>
            <a:pPr>
              <a:buFont typeface="Wingdings" panose="05000000000000000000" pitchFamily="2" charset="2"/>
              <a:buChar char="§"/>
            </a:pPr>
            <a:r>
              <a:rPr lang="en-US" sz="2400" dirty="0"/>
              <a:t> Sponsors/donors</a:t>
            </a:r>
          </a:p>
          <a:p>
            <a:pPr>
              <a:buFont typeface="Wingdings" panose="05000000000000000000" pitchFamily="2" charset="2"/>
              <a:buChar char="§"/>
            </a:pPr>
            <a:r>
              <a:rPr lang="en-US" sz="2400" dirty="0"/>
              <a:t> Organizations already involved in the event or program</a:t>
            </a:r>
          </a:p>
          <a:p>
            <a:pPr>
              <a:buFont typeface="Wingdings" panose="05000000000000000000" pitchFamily="2" charset="2"/>
              <a:buChar char="§"/>
            </a:pPr>
            <a:r>
              <a:rPr lang="en-US" sz="2400" dirty="0"/>
              <a:t> Participants/speakers</a:t>
            </a:r>
          </a:p>
          <a:p>
            <a:pPr>
              <a:buFont typeface="Wingdings" panose="05000000000000000000" pitchFamily="2" charset="2"/>
              <a:buChar char="§"/>
            </a:pPr>
            <a:r>
              <a:rPr lang="en-US" sz="2400" dirty="0"/>
              <a:t> Local churches/related organizations</a:t>
            </a:r>
          </a:p>
          <a:p>
            <a:pPr>
              <a:buFont typeface="Wingdings" panose="05000000000000000000" pitchFamily="2" charset="2"/>
              <a:buChar char="§"/>
            </a:pPr>
            <a:r>
              <a:rPr lang="en-US" sz="2400" dirty="0"/>
              <a:t> Conferences &amp; Unions</a:t>
            </a:r>
          </a:p>
          <a:p>
            <a:pPr marL="0" indent="0">
              <a:buNone/>
            </a:pPr>
            <a:endParaRPr lang="en-US" sz="2400" dirty="0"/>
          </a:p>
          <a:p>
            <a:pPr marL="0" indent="0">
              <a:buNone/>
            </a:pPr>
            <a:r>
              <a:rPr lang="en-US" sz="2400" b="1" dirty="0"/>
              <a:t>Make sure the partnerships are </a:t>
            </a:r>
            <a:br>
              <a:rPr lang="en-US" sz="2400" b="1" dirty="0"/>
            </a:br>
            <a:r>
              <a:rPr lang="en-US" sz="2400" b="1" dirty="0"/>
              <a:t>mutually beneficial.</a:t>
            </a:r>
          </a:p>
          <a:p>
            <a:endParaRPr lang="en-US" sz="2400" dirty="0"/>
          </a:p>
          <a:p>
            <a:endParaRPr lang="en-US" dirty="0"/>
          </a:p>
        </p:txBody>
      </p:sp>
      <p:pic>
        <p:nvPicPr>
          <p:cNvPr id="8" name="Picture 7"/>
          <p:cNvPicPr>
            <a:picLocks noChangeAspect="1"/>
          </p:cNvPicPr>
          <p:nvPr/>
        </p:nvPicPr>
        <p:blipFill>
          <a:blip r:embed="rId3"/>
          <a:stretch>
            <a:fillRect/>
          </a:stretch>
        </p:blipFill>
        <p:spPr>
          <a:xfrm>
            <a:off x="7705762" y="2653553"/>
            <a:ext cx="3548530" cy="3548530"/>
          </a:xfrm>
          <a:prstGeom prst="rect">
            <a:avLst/>
          </a:prstGeom>
        </p:spPr>
      </p:pic>
      <p:sp>
        <p:nvSpPr>
          <p:cNvPr id="5" name="TextBox 4">
            <a:extLst>
              <a:ext uri="{FF2B5EF4-FFF2-40B4-BE49-F238E27FC236}">
                <a16:creationId xmlns:a16="http://schemas.microsoft.com/office/drawing/2014/main" id="{7C6C66AA-E728-49F0-8EF2-5DD34B18837E}"/>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6159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POD. </a:t>
            </a:r>
          </a:p>
        </p:txBody>
      </p:sp>
      <p:sp>
        <p:nvSpPr>
          <p:cNvPr id="5" name="TextBox 4">
            <a:extLst>
              <a:ext uri="{FF2B5EF4-FFF2-40B4-BE49-F238E27FC236}">
                <a16:creationId xmlns:a16="http://schemas.microsoft.com/office/drawing/2014/main" id="{7C6C66AA-E728-49F0-8EF2-5DD34B18837E}"/>
              </a:ext>
            </a:extLst>
          </p:cNvPr>
          <p:cNvSpPr txBox="1"/>
          <p:nvPr/>
        </p:nvSpPr>
        <p:spPr>
          <a:xfrm>
            <a:off x="9905023" y="6438369"/>
            <a:ext cx="1906099" cy="369332"/>
          </a:xfrm>
          <a:prstGeom prst="rect">
            <a:avLst/>
          </a:prstGeom>
          <a:noFill/>
        </p:spPr>
        <p:txBody>
          <a:bodyPr wrap="none" rtlCol="0">
            <a:spAutoFit/>
          </a:bodyPr>
          <a:lstStyle/>
          <a:p>
            <a:r>
              <a:rPr lang="en-US" b="1" dirty="0">
                <a:solidFill>
                  <a:schemeClr val="bg1"/>
                </a:solidFill>
              </a:rPr>
              <a:t>QODESOCIAL.com</a:t>
            </a:r>
          </a:p>
        </p:txBody>
      </p:sp>
      <p:graphicFrame>
        <p:nvGraphicFramePr>
          <p:cNvPr id="9" name="Content Placeholder 3">
            <a:extLst>
              <a:ext uri="{FF2B5EF4-FFF2-40B4-BE49-F238E27FC236}">
                <a16:creationId xmlns:a16="http://schemas.microsoft.com/office/drawing/2014/main" id="{F111C718-8872-4ED5-9334-65556204DB39}"/>
              </a:ext>
            </a:extLst>
          </p:cNvPr>
          <p:cNvGraphicFramePr>
            <a:graphicFrameLocks/>
          </p:cNvGraphicFramePr>
          <p:nvPr>
            <p:extLst>
              <p:ext uri="{D42A27DB-BD31-4B8C-83A1-F6EECF244321}">
                <p14:modId xmlns:p14="http://schemas.microsoft.com/office/powerpoint/2010/main" val="1379544135"/>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3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Managing Work Accounts</a:t>
            </a:r>
          </a:p>
        </p:txBody>
      </p:sp>
      <p:sp>
        <p:nvSpPr>
          <p:cNvPr id="3" name="Text Placeholder 2"/>
          <p:cNvSpPr>
            <a:spLocks noGrp="1"/>
          </p:cNvSpPr>
          <p:nvPr>
            <p:ph type="body" idx="1"/>
          </p:nvPr>
        </p:nvSpPr>
        <p:spPr/>
        <p:txBody>
          <a:bodyPr/>
          <a:lstStyle/>
          <a:p>
            <a:r>
              <a:rPr lang="en-US" dirty="0"/>
              <a:t>Preventing problems before they start</a:t>
            </a:r>
          </a:p>
        </p:txBody>
      </p:sp>
      <p:sp>
        <p:nvSpPr>
          <p:cNvPr id="4" name="TextBox 3">
            <a:extLst>
              <a:ext uri="{FF2B5EF4-FFF2-40B4-BE49-F238E27FC236}">
                <a16:creationId xmlns:a16="http://schemas.microsoft.com/office/drawing/2014/main" id="{E2E16857-3004-465B-B380-F5E99AC3FA0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88118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Partnerships Easy</a:t>
            </a:r>
          </a:p>
        </p:txBody>
      </p:sp>
      <p:sp>
        <p:nvSpPr>
          <p:cNvPr id="3" name="Content Placeholder 2"/>
          <p:cNvSpPr>
            <a:spLocks noGrp="1"/>
          </p:cNvSpPr>
          <p:nvPr>
            <p:ph sz="half" idx="1"/>
          </p:nvPr>
        </p:nvSpPr>
        <p:spPr>
          <a:xfrm>
            <a:off x="1260083" y="1999130"/>
            <a:ext cx="5257257" cy="4419600"/>
          </a:xfrm>
        </p:spPr>
        <p:txBody>
          <a:bodyPr>
            <a:normAutofit fontScale="92500" lnSpcReduction="10000"/>
          </a:bodyPr>
          <a:lstStyle/>
          <a:p>
            <a:r>
              <a:rPr lang="en-US" sz="2400" dirty="0"/>
              <a:t>Use promotions packets to empower social media ambassadors.</a:t>
            </a:r>
          </a:p>
          <a:p>
            <a:pPr lvl="1">
              <a:buFont typeface="Wingdings" panose="05000000000000000000" pitchFamily="2" charset="2"/>
              <a:buChar char="§"/>
            </a:pPr>
            <a:r>
              <a:rPr lang="en-US" sz="2400" dirty="0"/>
              <a:t>Provides pre-made images and text for social media</a:t>
            </a:r>
          </a:p>
          <a:p>
            <a:pPr lvl="1">
              <a:buFont typeface="Wingdings" panose="05000000000000000000" pitchFamily="2" charset="2"/>
              <a:buChar char="§"/>
            </a:pPr>
            <a:r>
              <a:rPr lang="en-US" sz="2400" dirty="0"/>
              <a:t>Easy to use</a:t>
            </a:r>
          </a:p>
          <a:p>
            <a:pPr lvl="1">
              <a:buFont typeface="Wingdings" panose="05000000000000000000" pitchFamily="2" charset="2"/>
              <a:buChar char="§"/>
            </a:pPr>
            <a:r>
              <a:rPr lang="en-US" sz="2400" dirty="0"/>
              <a:t>You control the message and empower </a:t>
            </a:r>
            <a:br>
              <a:rPr lang="en-US" sz="2400" dirty="0"/>
            </a:br>
            <a:r>
              <a:rPr lang="en-US" sz="2400" dirty="0"/>
              <a:t>the partner.</a:t>
            </a:r>
          </a:p>
          <a:p>
            <a:r>
              <a:rPr lang="en-US" sz="2400" dirty="0"/>
              <a:t>If you reach out to 10 contacts who have a “small” following of 1,000 people, you suddenly have the potential to reach up to 10,000.</a:t>
            </a:r>
          </a:p>
          <a:p>
            <a:r>
              <a:rPr lang="en-US" sz="2400" dirty="0"/>
              <a:t>Learn more &amp; download template: </a:t>
            </a:r>
            <a:r>
              <a:rPr lang="en-US" sz="2400" b="1" dirty="0">
                <a:solidFill>
                  <a:schemeClr val="accent1"/>
                </a:solidFill>
              </a:rPr>
              <a:t>goo.gl/tuYB4E</a:t>
            </a:r>
          </a:p>
          <a:p>
            <a:endParaRPr lang="en-US" dirty="0"/>
          </a:p>
        </p:txBody>
      </p:sp>
      <p:pic>
        <p:nvPicPr>
          <p:cNvPr id="5" name="Content Placeholder 4"/>
          <p:cNvPicPr>
            <a:picLocks noGrp="1" noChangeAspect="1"/>
          </p:cNvPicPr>
          <p:nvPr>
            <p:ph sz="half" idx="2"/>
          </p:nvPr>
        </p:nvPicPr>
        <p:blipFill>
          <a:blip r:embed="rId3"/>
          <a:stretch>
            <a:fillRect/>
          </a:stretch>
        </p:blipFill>
        <p:spPr>
          <a:xfrm>
            <a:off x="6768353" y="2185390"/>
            <a:ext cx="4387327" cy="2927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5CB6BAF-3540-44DE-AF0B-47A99FA1B8CA}"/>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210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2EBE-18EC-4207-94CE-BC1376DCBC90}"/>
              </a:ext>
            </a:extLst>
          </p:cNvPr>
          <p:cNvSpPr>
            <a:spLocks noGrp="1"/>
          </p:cNvSpPr>
          <p:nvPr>
            <p:ph type="title"/>
          </p:nvPr>
        </p:nvSpPr>
        <p:spPr/>
        <p:txBody>
          <a:bodyPr/>
          <a:lstStyle/>
          <a:p>
            <a:r>
              <a:rPr lang="en-US" dirty="0"/>
              <a:t>Tracking &amp; Advertising</a:t>
            </a:r>
          </a:p>
        </p:txBody>
      </p:sp>
      <p:sp>
        <p:nvSpPr>
          <p:cNvPr id="3" name="Text Placeholder 2">
            <a:extLst>
              <a:ext uri="{FF2B5EF4-FFF2-40B4-BE49-F238E27FC236}">
                <a16:creationId xmlns:a16="http://schemas.microsoft.com/office/drawing/2014/main" id="{0F79111E-F3CD-4269-80FE-8001F82C4226}"/>
              </a:ext>
            </a:extLst>
          </p:cNvPr>
          <p:cNvSpPr>
            <a:spLocks noGrp="1"/>
          </p:cNvSpPr>
          <p:nvPr>
            <p:ph type="body" idx="1"/>
          </p:nvPr>
        </p:nvSpPr>
        <p:spPr/>
        <p:txBody>
          <a:bodyPr/>
          <a:lstStyle/>
          <a:p>
            <a:r>
              <a:rPr lang="en-US" dirty="0"/>
              <a:t>What to pay attention to &amp; how much to spend</a:t>
            </a:r>
          </a:p>
        </p:txBody>
      </p:sp>
    </p:spTree>
    <p:extLst>
      <p:ext uri="{BB962C8B-B14F-4D97-AF65-F5344CB8AC3E}">
        <p14:creationId xmlns:p14="http://schemas.microsoft.com/office/powerpoint/2010/main" val="86756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Paid Ads and Budgeting</a:t>
            </a:r>
          </a:p>
        </p:txBody>
      </p:sp>
      <p:sp>
        <p:nvSpPr>
          <p:cNvPr id="3" name="Content Placeholder 2"/>
          <p:cNvSpPr>
            <a:spLocks noGrp="1"/>
          </p:cNvSpPr>
          <p:nvPr>
            <p:ph sz="half" idx="1"/>
          </p:nvPr>
        </p:nvSpPr>
        <p:spPr>
          <a:xfrm>
            <a:off x="1230746" y="1936378"/>
            <a:ext cx="6593428" cy="3818964"/>
          </a:xfrm>
        </p:spPr>
        <p:txBody>
          <a:bodyPr>
            <a:noAutofit/>
          </a:bodyPr>
          <a:lstStyle/>
          <a:p>
            <a:pPr marL="0" indent="0">
              <a:buNone/>
            </a:pPr>
            <a:r>
              <a:rPr lang="en-US" sz="2400" dirty="0"/>
              <a:t>Facebook is a business that needs to make money, therefore it limits unpaid reach. This means </a:t>
            </a:r>
            <a:r>
              <a:rPr lang="en-US" sz="2400" b="1" dirty="0">
                <a:solidFill>
                  <a:schemeClr val="accent1"/>
                </a:solidFill>
              </a:rPr>
              <a:t>only about 10-20% of your fan base will actually see your posts in their news feed</a:t>
            </a:r>
            <a:r>
              <a:rPr lang="en-US" sz="2400" dirty="0"/>
              <a:t>. You can counteract this by boosting key posts to reach more of your fan base and placing ads to expand your reach to new audiences.</a:t>
            </a:r>
          </a:p>
          <a:p>
            <a:pPr>
              <a:buFont typeface="Wingdings" charset="2"/>
              <a:buChar char="§"/>
            </a:pPr>
            <a:r>
              <a:rPr lang="en-US" sz="2400" dirty="0"/>
              <a:t> Determine your target audiences.</a:t>
            </a:r>
          </a:p>
          <a:p>
            <a:pPr>
              <a:buFont typeface="Wingdings" charset="2"/>
              <a:buChar char="§"/>
            </a:pPr>
            <a:r>
              <a:rPr lang="en-US" sz="2400" dirty="0"/>
              <a:t> Determine your budget.</a:t>
            </a:r>
          </a:p>
          <a:p>
            <a:pPr>
              <a:buFont typeface="Wingdings" charset="2"/>
              <a:buChar char="§"/>
            </a:pPr>
            <a:r>
              <a:rPr lang="en-US" sz="2400" dirty="0"/>
              <a:t> Start with a test, then expand based on results.</a:t>
            </a:r>
          </a:p>
        </p:txBody>
      </p:sp>
      <p:pic>
        <p:nvPicPr>
          <p:cNvPr id="9" name="Content Placeholder 8">
            <a:extLst>
              <a:ext uri="{FF2B5EF4-FFF2-40B4-BE49-F238E27FC236}">
                <a16:creationId xmlns:a16="http://schemas.microsoft.com/office/drawing/2014/main" id="{4A4D1F3D-3948-4732-B4F4-37324BE36DC7}"/>
              </a:ext>
            </a:extLst>
          </p:cNvPr>
          <p:cNvPicPr>
            <a:picLocks noGrp="1" noChangeAspect="1"/>
          </p:cNvPicPr>
          <p:nvPr>
            <p:ph sz="half" idx="2"/>
          </p:nvPr>
        </p:nvPicPr>
        <p:blipFill>
          <a:blip r:embed="rId3"/>
          <a:stretch>
            <a:fillRect/>
          </a:stretch>
        </p:blipFill>
        <p:spPr>
          <a:xfrm>
            <a:off x="6675438" y="1846263"/>
            <a:ext cx="4022725" cy="402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BDFC629-9464-4337-A876-AB21FB6C888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920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appropriate to spend?</a:t>
            </a: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179535911"/>
              </p:ext>
            </p:extLst>
          </p:nvPr>
        </p:nvGraphicFramePr>
        <p:xfrm>
          <a:off x="5661932" y="2331610"/>
          <a:ext cx="5639084" cy="3794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984738547"/>
              </p:ext>
            </p:extLst>
          </p:nvPr>
        </p:nvGraphicFramePr>
        <p:xfrm>
          <a:off x="790655" y="1820625"/>
          <a:ext cx="4393092" cy="3717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C9E074AC-B5DC-4CA5-B1E2-FB428EF23CC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245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and measuring results.</a:t>
            </a:r>
          </a:p>
        </p:txBody>
      </p:sp>
      <p:sp>
        <p:nvSpPr>
          <p:cNvPr id="3" name="Content Placeholder 2"/>
          <p:cNvSpPr>
            <a:spLocks noGrp="1"/>
          </p:cNvSpPr>
          <p:nvPr>
            <p:ph sz="half" idx="1"/>
          </p:nvPr>
        </p:nvSpPr>
        <p:spPr>
          <a:xfrm>
            <a:off x="1276279" y="2196784"/>
            <a:ext cx="6470006" cy="3944629"/>
          </a:xfrm>
        </p:spPr>
        <p:txBody>
          <a:bodyPr>
            <a:normAutofit lnSpcReduction="10000"/>
          </a:bodyPr>
          <a:lstStyle/>
          <a:p>
            <a:pPr marL="0" indent="0">
              <a:buNone/>
            </a:pPr>
            <a:r>
              <a:rPr lang="en-US" b="1" dirty="0"/>
              <a:t>Check performance and record results weekly from:</a:t>
            </a:r>
          </a:p>
          <a:p>
            <a:pPr>
              <a:buFont typeface="Wingdings" panose="05000000000000000000" pitchFamily="2" charset="2"/>
              <a:buChar char="§"/>
            </a:pPr>
            <a:r>
              <a:rPr lang="en-US" dirty="0"/>
              <a:t> Google analytics</a:t>
            </a:r>
          </a:p>
          <a:p>
            <a:pPr>
              <a:buFont typeface="Wingdings" panose="05000000000000000000" pitchFamily="2" charset="2"/>
              <a:buChar char="§"/>
            </a:pPr>
            <a:r>
              <a:rPr lang="en-US" dirty="0"/>
              <a:t> Social media insights</a:t>
            </a:r>
          </a:p>
          <a:p>
            <a:pPr>
              <a:buFont typeface="Wingdings" panose="05000000000000000000" pitchFamily="2" charset="2"/>
              <a:buChar char="§"/>
            </a:pPr>
            <a:r>
              <a:rPr lang="en-US" dirty="0"/>
              <a:t> Ad performance</a:t>
            </a:r>
          </a:p>
          <a:p>
            <a:pPr marL="0" indent="0">
              <a:buNone/>
            </a:pPr>
            <a:br>
              <a:rPr lang="en-US" dirty="0"/>
            </a:br>
            <a:r>
              <a:rPr lang="en-US" b="1" dirty="0"/>
              <a:t>Compare results to the performance goals and metrics </a:t>
            </a:r>
            <a:br>
              <a:rPr lang="en-US" b="1" dirty="0"/>
            </a:br>
            <a:r>
              <a:rPr lang="en-US" b="1" dirty="0"/>
              <a:t>you established. Optimize accordingly. </a:t>
            </a:r>
            <a:endParaRPr lang="en-US" dirty="0"/>
          </a:p>
          <a:p>
            <a:r>
              <a:rPr lang="en-US" dirty="0"/>
              <a:t>Share report summaries with your team </a:t>
            </a:r>
            <a:br>
              <a:rPr lang="en-US" dirty="0"/>
            </a:br>
            <a:r>
              <a:rPr lang="en-US" dirty="0"/>
              <a:t>(both good and bad).</a:t>
            </a:r>
          </a:p>
          <a:p>
            <a:r>
              <a:rPr lang="en-US" dirty="0"/>
              <a:t>Problem solve as a team. Sometimes the best solutions </a:t>
            </a:r>
            <a:br>
              <a:rPr lang="en-US" dirty="0"/>
            </a:br>
            <a:r>
              <a:rPr lang="en-US" dirty="0"/>
              <a:t>are found outside your industry/department.</a:t>
            </a:r>
          </a:p>
          <a:p>
            <a:pPr marL="0" indent="0">
              <a:buNone/>
            </a:pPr>
            <a:endParaRPr lang="en-US" b="1" dirty="0"/>
          </a:p>
        </p:txBody>
      </p:sp>
      <p:pic>
        <p:nvPicPr>
          <p:cNvPr id="5" name="Picture 4"/>
          <p:cNvPicPr>
            <a:picLocks noChangeAspect="1"/>
          </p:cNvPicPr>
          <p:nvPr/>
        </p:nvPicPr>
        <p:blipFill>
          <a:blip r:embed="rId3"/>
          <a:stretch>
            <a:fillRect/>
          </a:stretch>
        </p:blipFill>
        <p:spPr>
          <a:xfrm>
            <a:off x="7746285" y="2356850"/>
            <a:ext cx="3862202" cy="3497103"/>
          </a:xfrm>
          <a:prstGeom prst="rect">
            <a:avLst/>
          </a:prstGeom>
        </p:spPr>
      </p:pic>
      <p:sp>
        <p:nvSpPr>
          <p:cNvPr id="6" name="TextBox 5">
            <a:extLst>
              <a:ext uri="{FF2B5EF4-FFF2-40B4-BE49-F238E27FC236}">
                <a16:creationId xmlns:a16="http://schemas.microsoft.com/office/drawing/2014/main" id="{BACB11FF-96FC-4911-BD55-657B13C48EB7}"/>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86501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reports.</a:t>
            </a:r>
          </a:p>
        </p:txBody>
      </p:sp>
      <p:sp>
        <p:nvSpPr>
          <p:cNvPr id="3" name="Content Placeholder 2"/>
          <p:cNvSpPr>
            <a:spLocks noGrp="1"/>
          </p:cNvSpPr>
          <p:nvPr>
            <p:ph sz="half" idx="1"/>
          </p:nvPr>
        </p:nvSpPr>
        <p:spPr>
          <a:xfrm>
            <a:off x="1097280" y="2118592"/>
            <a:ext cx="5239619" cy="4194949"/>
          </a:xfrm>
        </p:spPr>
        <p:txBody>
          <a:bodyPr>
            <a:normAutofit/>
          </a:bodyPr>
          <a:lstStyle/>
          <a:p>
            <a:r>
              <a:rPr lang="en-US" sz="2400" dirty="0"/>
              <a:t>There will always be a next time, but will you be better informed? </a:t>
            </a:r>
          </a:p>
          <a:p>
            <a:r>
              <a:rPr lang="en-US" sz="2400" dirty="0"/>
              <a:t>There’s no point in testing strategies without tracking your efforts.</a:t>
            </a:r>
          </a:p>
          <a:p>
            <a:r>
              <a:rPr lang="en-US" sz="2400" dirty="0"/>
              <a:t>Social media is both an art and a science. Use data to inform your intuition. </a:t>
            </a:r>
          </a:p>
          <a:p>
            <a:r>
              <a:rPr lang="en-US" sz="2400" dirty="0"/>
              <a:t>Create summary reports for management; keep detailed reports for yourself.</a:t>
            </a:r>
          </a:p>
        </p:txBody>
      </p:sp>
      <p:pic>
        <p:nvPicPr>
          <p:cNvPr id="5" name="Content Placeholder 4"/>
          <p:cNvPicPr>
            <a:picLocks noGrp="1" noChangeAspect="1"/>
          </p:cNvPicPr>
          <p:nvPr>
            <p:ph sz="half" idx="2"/>
          </p:nvPr>
        </p:nvPicPr>
        <p:blipFill rotWithShape="1">
          <a:blip r:embed="rId3"/>
          <a:stretch/>
        </p:blipFill>
        <p:spPr>
          <a:xfrm>
            <a:off x="6218238" y="2006204"/>
            <a:ext cx="4937125" cy="3702843"/>
          </a:xfrm>
        </p:spPr>
      </p:pic>
      <p:sp>
        <p:nvSpPr>
          <p:cNvPr id="6" name="TextBox 5">
            <a:extLst>
              <a:ext uri="{FF2B5EF4-FFF2-40B4-BE49-F238E27FC236}">
                <a16:creationId xmlns:a16="http://schemas.microsoft.com/office/drawing/2014/main" id="{C3926240-1428-4C8D-9E32-47FC758A413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4454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Social Media Metrics</a:t>
            </a:r>
          </a:p>
        </p:txBody>
      </p:sp>
      <p:sp>
        <p:nvSpPr>
          <p:cNvPr id="3" name="Content Placeholder 2"/>
          <p:cNvSpPr>
            <a:spLocks noGrp="1"/>
          </p:cNvSpPr>
          <p:nvPr>
            <p:ph sz="half" idx="1"/>
          </p:nvPr>
        </p:nvSpPr>
        <p:spPr>
          <a:xfrm>
            <a:off x="1097280" y="2061882"/>
            <a:ext cx="6104965" cy="4336373"/>
          </a:xfrm>
        </p:spPr>
        <p:txBody>
          <a:bodyPr>
            <a:normAutofit fontScale="62500" lnSpcReduction="20000"/>
          </a:bodyPr>
          <a:lstStyle/>
          <a:p>
            <a:r>
              <a:rPr lang="en-US" sz="3400" b="1" dirty="0"/>
              <a:t>Activity metrics: </a:t>
            </a:r>
            <a:r>
              <a:rPr lang="en-US" sz="3400" dirty="0"/>
              <a:t>quantity of posts made by administrators on social media profiles</a:t>
            </a:r>
          </a:p>
          <a:p>
            <a:r>
              <a:rPr lang="en-US" sz="3400" b="1" dirty="0"/>
              <a:t>Reach metrics: </a:t>
            </a:r>
            <a:r>
              <a:rPr lang="en-US" sz="3400" dirty="0"/>
              <a:t>number of people who see your content and audience/demographic data</a:t>
            </a:r>
          </a:p>
          <a:p>
            <a:r>
              <a:rPr lang="en-US" sz="3400" b="1" dirty="0"/>
              <a:t>Engagement metrics: </a:t>
            </a:r>
            <a:r>
              <a:rPr lang="en-US" sz="3400" dirty="0"/>
              <a:t>interactions and interest in </a:t>
            </a:r>
            <a:br>
              <a:rPr lang="en-US" sz="3400" dirty="0"/>
            </a:br>
            <a:r>
              <a:rPr lang="en-US" sz="3400" dirty="0"/>
              <a:t>your brand and content</a:t>
            </a:r>
          </a:p>
          <a:p>
            <a:r>
              <a:rPr lang="en-US" sz="3400" b="1" dirty="0"/>
              <a:t>Acquisition metrics: </a:t>
            </a:r>
            <a:r>
              <a:rPr lang="en-US" sz="3400" dirty="0"/>
              <a:t>changes in engagement over </a:t>
            </a:r>
            <a:br>
              <a:rPr lang="en-US" sz="3400" dirty="0"/>
            </a:br>
            <a:r>
              <a:rPr lang="en-US" sz="3400" dirty="0"/>
              <a:t>time or “relationships developed”</a:t>
            </a:r>
          </a:p>
          <a:p>
            <a:r>
              <a:rPr lang="en-US" sz="3400" b="1" dirty="0"/>
              <a:t>Conversion metrics: </a:t>
            </a:r>
            <a:r>
              <a:rPr lang="en-US" sz="3400" dirty="0"/>
              <a:t>actions, sales, and results</a:t>
            </a:r>
          </a:p>
          <a:p>
            <a:r>
              <a:rPr lang="en-US" sz="3400" b="1" dirty="0"/>
              <a:t>Retention metrics: </a:t>
            </a:r>
            <a:r>
              <a:rPr lang="en-US" sz="3400" dirty="0"/>
              <a:t>happy customers and brand evangelists</a:t>
            </a:r>
          </a:p>
          <a:p>
            <a:pPr marL="0" indent="0">
              <a:buNone/>
            </a:pPr>
            <a:endParaRPr lang="en-US" sz="3400" dirty="0"/>
          </a:p>
          <a:p>
            <a:pPr marL="0" indent="0">
              <a:buNone/>
            </a:pPr>
            <a:r>
              <a:rPr lang="en-US" sz="3400" dirty="0"/>
              <a:t>Source: </a:t>
            </a:r>
            <a:r>
              <a:rPr lang="en-US" sz="3400" dirty="0" err="1"/>
              <a:t>Canva</a:t>
            </a:r>
            <a:endParaRPr lang="en-US" sz="3400" dirty="0"/>
          </a:p>
          <a:p>
            <a:endParaRPr lang="en-US" dirty="0"/>
          </a:p>
        </p:txBody>
      </p:sp>
      <p:pic>
        <p:nvPicPr>
          <p:cNvPr id="5" name="Content Placeholder 4"/>
          <p:cNvPicPr>
            <a:picLocks noGrp="1" noChangeAspect="1"/>
          </p:cNvPicPr>
          <p:nvPr>
            <p:ph sz="half" idx="2"/>
          </p:nvPr>
        </p:nvPicPr>
        <p:blipFill>
          <a:blip r:embed="rId3"/>
          <a:stretch>
            <a:fillRect/>
          </a:stretch>
        </p:blipFill>
        <p:spPr>
          <a:xfrm>
            <a:off x="6626815" y="1846263"/>
            <a:ext cx="4119970" cy="402272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6805870-B176-4861-B85A-D7176299FB0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155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Overview of Facebook Ads/Business Manager</a:t>
            </a:r>
          </a:p>
        </p:txBody>
      </p:sp>
      <p:pic>
        <p:nvPicPr>
          <p:cNvPr id="9" name="Picture Placeholder 8"/>
          <p:cNvPicPr>
            <a:picLocks noGrp="1" noChangeAspect="1"/>
          </p:cNvPicPr>
          <p:nvPr>
            <p:ph type="pic" idx="1"/>
          </p:nvPr>
        </p:nvPicPr>
        <p:blipFill>
          <a:blip r:embed="rId3"/>
          <a:srcRect t="4687" b="4687"/>
          <a:stretch>
            <a:fillRect/>
          </a:stretch>
        </p:blipFill>
        <p:spPr/>
      </p:pic>
      <p:sp>
        <p:nvSpPr>
          <p:cNvPr id="4" name="Text Placeholder 3"/>
          <p:cNvSpPr>
            <a:spLocks noGrp="1"/>
          </p:cNvSpPr>
          <p:nvPr>
            <p:ph type="body" sz="half" idx="2"/>
          </p:nvPr>
        </p:nvSpPr>
        <p:spPr>
          <a:xfrm>
            <a:off x="1247719" y="5536665"/>
            <a:ext cx="8825658" cy="493712"/>
          </a:xfrm>
        </p:spPr>
        <p:txBody>
          <a:bodyPr>
            <a:normAutofit/>
          </a:bodyPr>
          <a:lstStyle/>
          <a:p>
            <a:r>
              <a:rPr lang="en-US" sz="1800" dirty="0"/>
              <a:t>How to get started placing ads and types of ads</a:t>
            </a:r>
          </a:p>
        </p:txBody>
      </p:sp>
      <p:pic>
        <p:nvPicPr>
          <p:cNvPr id="10" name="Picture 9"/>
          <p:cNvPicPr>
            <a:picLocks noChangeAspect="1"/>
          </p:cNvPicPr>
          <p:nvPr/>
        </p:nvPicPr>
        <p:blipFill>
          <a:blip r:embed="rId4"/>
          <a:stretch>
            <a:fillRect/>
          </a:stretch>
        </p:blipFill>
        <p:spPr>
          <a:xfrm>
            <a:off x="4774827" y="0"/>
            <a:ext cx="1297947" cy="1297947"/>
          </a:xfrm>
          <a:prstGeom prst="rect">
            <a:avLst/>
          </a:prstGeom>
        </p:spPr>
      </p:pic>
    </p:spTree>
    <p:extLst>
      <p:ext uri="{BB962C8B-B14F-4D97-AF65-F5344CB8AC3E}">
        <p14:creationId xmlns:p14="http://schemas.microsoft.com/office/powerpoint/2010/main" val="280875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Manager basics</a:t>
            </a:r>
          </a:p>
        </p:txBody>
      </p:sp>
      <p:sp>
        <p:nvSpPr>
          <p:cNvPr id="3" name="TextBox 2"/>
          <p:cNvSpPr txBox="1"/>
          <p:nvPr/>
        </p:nvSpPr>
        <p:spPr>
          <a:xfrm>
            <a:off x="1097280" y="5510471"/>
            <a:ext cx="7046181" cy="646331"/>
          </a:xfrm>
          <a:prstGeom prst="rect">
            <a:avLst/>
          </a:prstGeom>
          <a:noFill/>
        </p:spPr>
        <p:txBody>
          <a:bodyPr wrap="square" rtlCol="0">
            <a:spAutoFit/>
          </a:bodyPr>
          <a:lstStyle/>
          <a:p>
            <a:r>
              <a:rPr lang="en-US" dirty="0"/>
              <a:t>Content is taken from the Facebook business help section that can be found here: </a:t>
            </a:r>
            <a:r>
              <a:rPr lang="en-US" b="1" dirty="0">
                <a:solidFill>
                  <a:schemeClr val="accent1"/>
                </a:solidFill>
              </a:rPr>
              <a:t>https://goo.gl/Uqx2Y4</a:t>
            </a:r>
          </a:p>
        </p:txBody>
      </p:sp>
      <p:sp>
        <p:nvSpPr>
          <p:cNvPr id="4" name="Content Placeholder 2"/>
          <p:cNvSpPr txBox="1">
            <a:spLocks/>
          </p:cNvSpPr>
          <p:nvPr/>
        </p:nvSpPr>
        <p:spPr>
          <a:xfrm>
            <a:off x="1097280" y="2717085"/>
            <a:ext cx="6907033" cy="2704082"/>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900" b="1" dirty="0"/>
              <a:t>Manage access to Pages and ad accounts. </a:t>
            </a:r>
            <a:r>
              <a:rPr lang="en-US" sz="1900" dirty="0"/>
              <a:t>Clearly see who has access to your pages and ad accounts and remove or change their permissions as needed. </a:t>
            </a:r>
          </a:p>
          <a:p>
            <a:r>
              <a:rPr lang="en-US" sz="1900" b="1" dirty="0"/>
              <a:t>Keep work separate from personal. </a:t>
            </a:r>
            <a:r>
              <a:rPr lang="en-US" sz="1900" dirty="0"/>
              <a:t>Get access to Pages and ad accounts without being friends with your coworkers on Facebook.</a:t>
            </a:r>
          </a:p>
          <a:p>
            <a:r>
              <a:rPr lang="en-US" sz="1900" b="1" dirty="0"/>
              <a:t>Manage multiple campaigns &amp; credit cards. </a:t>
            </a:r>
            <a:r>
              <a:rPr lang="en-US" sz="1900" dirty="0"/>
              <a:t>Allows you to separate the billing for multiple different ad projects.</a:t>
            </a:r>
          </a:p>
          <a:p>
            <a:r>
              <a:rPr lang="en-US" sz="1900" b="1" dirty="0"/>
              <a:t>FREE</a:t>
            </a:r>
            <a:r>
              <a:rPr lang="en-US" sz="1900" dirty="0"/>
              <a:t> to use. (You pay for the ads you place.)</a:t>
            </a:r>
          </a:p>
        </p:txBody>
      </p:sp>
      <p:sp>
        <p:nvSpPr>
          <p:cNvPr id="6" name="TextBox 5"/>
          <p:cNvSpPr txBox="1"/>
          <p:nvPr/>
        </p:nvSpPr>
        <p:spPr>
          <a:xfrm>
            <a:off x="1097280" y="1862592"/>
            <a:ext cx="10058400" cy="923330"/>
          </a:xfrm>
          <a:prstGeom prst="rect">
            <a:avLst/>
          </a:prstGeom>
          <a:noFill/>
        </p:spPr>
        <p:txBody>
          <a:bodyPr wrap="square" rtlCol="0">
            <a:spAutoFit/>
          </a:bodyPr>
          <a:lstStyle/>
          <a:p>
            <a:r>
              <a:rPr lang="en-US" b="1" dirty="0">
                <a:solidFill>
                  <a:schemeClr val="tx1">
                    <a:lumMod val="75000"/>
                    <a:lumOff val="25000"/>
                  </a:schemeClr>
                </a:solidFill>
              </a:rPr>
              <a:t>Business Manager</a:t>
            </a:r>
            <a:r>
              <a:rPr lang="en-US" dirty="0">
                <a:solidFill>
                  <a:schemeClr val="tx1">
                    <a:lumMod val="75000"/>
                    <a:lumOff val="25000"/>
                  </a:schemeClr>
                </a:solidFill>
              </a:rPr>
              <a:t> is a tool for </a:t>
            </a:r>
            <a:r>
              <a:rPr lang="en-US" b="1" dirty="0">
                <a:solidFill>
                  <a:schemeClr val="tx1">
                    <a:lumMod val="75000"/>
                    <a:lumOff val="25000"/>
                  </a:schemeClr>
                </a:solidFill>
              </a:rPr>
              <a:t>managing</a:t>
            </a:r>
            <a:r>
              <a:rPr lang="en-US" dirty="0">
                <a:solidFill>
                  <a:schemeClr val="tx1">
                    <a:lumMod val="75000"/>
                    <a:lumOff val="25000"/>
                  </a:schemeClr>
                </a:solidFill>
              </a:rPr>
              <a:t> access to Pages and ad accounts, geared towards companies who need to give different permissions to lots of people.</a:t>
            </a:r>
          </a:p>
          <a:p>
            <a:endParaRPr lang="en-US" dirty="0"/>
          </a:p>
        </p:txBody>
      </p:sp>
      <p:pic>
        <p:nvPicPr>
          <p:cNvPr id="9" name="Picture 8"/>
          <p:cNvPicPr>
            <a:picLocks noChangeAspect="1"/>
          </p:cNvPicPr>
          <p:nvPr/>
        </p:nvPicPr>
        <p:blipFill>
          <a:blip r:embed="rId3"/>
          <a:stretch>
            <a:fillRect/>
          </a:stretch>
        </p:blipFill>
        <p:spPr>
          <a:xfrm>
            <a:off x="7911762" y="2875226"/>
            <a:ext cx="2175977" cy="2175977"/>
          </a:xfrm>
          <a:prstGeom prst="rect">
            <a:avLst/>
          </a:prstGeom>
        </p:spPr>
      </p:pic>
      <p:pic>
        <p:nvPicPr>
          <p:cNvPr id="10" name="Picture 9"/>
          <p:cNvPicPr>
            <a:picLocks noChangeAspect="1"/>
          </p:cNvPicPr>
          <p:nvPr/>
        </p:nvPicPr>
        <p:blipFill>
          <a:blip r:embed="rId4"/>
          <a:stretch>
            <a:fillRect/>
          </a:stretch>
        </p:blipFill>
        <p:spPr>
          <a:xfrm>
            <a:off x="9846222" y="4757814"/>
            <a:ext cx="1514030" cy="1514030"/>
          </a:xfrm>
          <a:prstGeom prst="rect">
            <a:avLst/>
          </a:prstGeom>
        </p:spPr>
      </p:pic>
      <p:sp>
        <p:nvSpPr>
          <p:cNvPr id="8" name="TextBox 7">
            <a:extLst>
              <a:ext uri="{FF2B5EF4-FFF2-40B4-BE49-F238E27FC236}">
                <a16:creationId xmlns:a16="http://schemas.microsoft.com/office/drawing/2014/main" id="{34672BD4-3AE9-40EE-9D1F-648CBCB1E649}"/>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62342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Targeting</a:t>
            </a:r>
          </a:p>
        </p:txBody>
      </p:sp>
      <p:sp>
        <p:nvSpPr>
          <p:cNvPr id="3" name="Text Placeholder 2"/>
          <p:cNvSpPr>
            <a:spLocks noGrp="1"/>
          </p:cNvSpPr>
          <p:nvPr>
            <p:ph type="body" idx="1"/>
          </p:nvPr>
        </p:nvSpPr>
        <p:spPr>
          <a:xfrm>
            <a:off x="1190499" y="4499818"/>
            <a:ext cx="9603397" cy="2283824"/>
          </a:xfrm>
        </p:spPr>
        <p:txBody>
          <a:bodyPr/>
          <a:lstStyle/>
          <a:p>
            <a:r>
              <a:rPr lang="en-US" dirty="0">
                <a:solidFill>
                  <a:schemeClr val="accent1"/>
                </a:solidFill>
              </a:rPr>
              <a:t>Reaching the right people without breaking the bank</a:t>
            </a:r>
          </a:p>
        </p:txBody>
      </p:sp>
      <p:sp>
        <p:nvSpPr>
          <p:cNvPr id="4" name="TextBox 3">
            <a:extLst>
              <a:ext uri="{FF2B5EF4-FFF2-40B4-BE49-F238E27FC236}">
                <a16:creationId xmlns:a16="http://schemas.microsoft.com/office/drawing/2014/main" id="{C02ABC8A-1C61-47AA-8392-6033CE3BC03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408936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a:t>
            </a:r>
          </a:p>
        </p:txBody>
      </p:sp>
      <p:sp>
        <p:nvSpPr>
          <p:cNvPr id="3" name="Content Placeholder 2"/>
          <p:cNvSpPr>
            <a:spLocks noGrp="1"/>
          </p:cNvSpPr>
          <p:nvPr>
            <p:ph sz="half" idx="1"/>
          </p:nvPr>
        </p:nvSpPr>
        <p:spPr>
          <a:xfrm>
            <a:off x="1170361" y="1951457"/>
            <a:ext cx="5946478" cy="4397084"/>
          </a:xfrm>
        </p:spPr>
        <p:txBody>
          <a:bodyPr>
            <a:normAutofit fontScale="92500" lnSpcReduction="10000"/>
          </a:bodyPr>
          <a:lstStyle/>
          <a:p>
            <a:pPr>
              <a:buFont typeface="Wingdings" panose="05000000000000000000" pitchFamily="2" charset="2"/>
              <a:buChar char="§"/>
            </a:pPr>
            <a:r>
              <a:rPr lang="en-US" sz="2200" dirty="0"/>
              <a:t> Create a separate work Facebook account to manage official pages.</a:t>
            </a:r>
          </a:p>
          <a:p>
            <a:pPr>
              <a:buFont typeface="Wingdings" panose="05000000000000000000" pitchFamily="2" charset="2"/>
              <a:buChar char="§"/>
            </a:pPr>
            <a:r>
              <a:rPr lang="en-US" sz="2200" dirty="0"/>
              <a:t> Facebook pages should have more than one staff admin on the page to prevent lock-out.</a:t>
            </a:r>
          </a:p>
          <a:p>
            <a:pPr>
              <a:buFont typeface="Wingdings" panose="05000000000000000000" pitchFamily="2" charset="2"/>
              <a:buChar char="§"/>
            </a:pPr>
            <a:r>
              <a:rPr lang="en-US" sz="2200" dirty="0"/>
              <a:t> Never connect work profiles to private email addresses or even personal work email addresses.</a:t>
            </a:r>
          </a:p>
          <a:p>
            <a:pPr>
              <a:buFont typeface="Wingdings" panose="05000000000000000000" pitchFamily="2" charset="2"/>
              <a:buChar char="§"/>
            </a:pPr>
            <a:r>
              <a:rPr lang="en-US" sz="2200" dirty="0"/>
              <a:t> Create a dedicated social media address (</a:t>
            </a:r>
            <a:r>
              <a:rPr lang="en-US" sz="2200" b="1" dirty="0">
                <a:solidFill>
                  <a:schemeClr val="accent2"/>
                </a:solidFill>
              </a:rPr>
              <a:t>socialmedia@yourministry.com</a:t>
            </a:r>
            <a:r>
              <a:rPr lang="en-US" sz="2200" dirty="0"/>
              <a:t>) for your organization and grant multiple people access.</a:t>
            </a:r>
          </a:p>
          <a:p>
            <a:pPr>
              <a:buFont typeface="Wingdings" panose="05000000000000000000" pitchFamily="2" charset="2"/>
              <a:buChar char="§"/>
            </a:pPr>
            <a:r>
              <a:rPr lang="en-US" sz="2200" dirty="0"/>
              <a:t> Connect accounts like Twitter, Instagram, and Hootsuite to the work social media email address.</a:t>
            </a:r>
          </a:p>
          <a:p>
            <a:pPr>
              <a:buFont typeface="Wingdings" panose="05000000000000000000" pitchFamily="2" charset="2"/>
              <a:buChar char="§"/>
            </a:pPr>
            <a:r>
              <a:rPr lang="en-US" sz="2200" dirty="0"/>
              <a:t>Visit </a:t>
            </a:r>
            <a:r>
              <a:rPr lang="en-US" sz="2200" b="1" dirty="0">
                <a:solidFill>
                  <a:schemeClr val="accent2"/>
                </a:solidFill>
              </a:rPr>
              <a:t>SDAdata.org/resources </a:t>
            </a:r>
            <a:r>
              <a:rPr lang="en-US" sz="2200" dirty="0"/>
              <a:t>to download the Social Media guidebook and best practices. </a:t>
            </a:r>
          </a:p>
          <a:p>
            <a:endParaRPr lang="en-US" dirty="0"/>
          </a:p>
        </p:txBody>
      </p:sp>
      <p:pic>
        <p:nvPicPr>
          <p:cNvPr id="5" name="Content Placeholder 4"/>
          <p:cNvPicPr>
            <a:picLocks noGrp="1" noChangeAspect="1"/>
          </p:cNvPicPr>
          <p:nvPr>
            <p:ph sz="half" idx="2"/>
          </p:nvPr>
        </p:nvPicPr>
        <p:blipFill rotWithShape="1">
          <a:blip r:embed="rId3"/>
          <a:stretch/>
        </p:blipFill>
        <p:spPr>
          <a:xfrm>
            <a:off x="6675438" y="1846263"/>
            <a:ext cx="4022725" cy="4022725"/>
          </a:xfrm>
        </p:spPr>
      </p:pic>
      <p:sp>
        <p:nvSpPr>
          <p:cNvPr id="6" name="TextBox 5">
            <a:extLst>
              <a:ext uri="{FF2B5EF4-FFF2-40B4-BE49-F238E27FC236}">
                <a16:creationId xmlns:a16="http://schemas.microsoft.com/office/drawing/2014/main" id="{66D10849-765D-4A34-A6C8-936297874675}"/>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5177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04383" y="2213113"/>
            <a:ext cx="4484894" cy="3655188"/>
          </a:xfrm>
          <a:prstGeom prst="rect">
            <a:avLst/>
          </a:prstGeom>
        </p:spPr>
      </p:pic>
      <p:sp>
        <p:nvSpPr>
          <p:cNvPr id="2" name="Title 1"/>
          <p:cNvSpPr>
            <a:spLocks noGrp="1"/>
          </p:cNvSpPr>
          <p:nvPr>
            <p:ph type="title"/>
          </p:nvPr>
        </p:nvSpPr>
        <p:spPr/>
        <p:txBody>
          <a:bodyPr/>
          <a:lstStyle/>
          <a:p>
            <a:r>
              <a:rPr lang="en-US" dirty="0"/>
              <a:t>Basic Ways To Target</a:t>
            </a:r>
          </a:p>
        </p:txBody>
      </p:sp>
      <p:sp>
        <p:nvSpPr>
          <p:cNvPr id="3" name="Content Placeholder 2"/>
          <p:cNvSpPr txBox="1">
            <a:spLocks/>
          </p:cNvSpPr>
          <p:nvPr/>
        </p:nvSpPr>
        <p:spPr>
          <a:xfrm>
            <a:off x="1271469" y="2099087"/>
            <a:ext cx="5632914" cy="355491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You can target by:</a:t>
            </a:r>
          </a:p>
          <a:p>
            <a:r>
              <a:rPr lang="en-US" b="1" dirty="0"/>
              <a:t>Location: </a:t>
            </a:r>
            <a:r>
              <a:rPr lang="en-US" dirty="0"/>
              <a:t>country, state, city, or place</a:t>
            </a:r>
          </a:p>
          <a:p>
            <a:r>
              <a:rPr lang="en-US" b="1" dirty="0"/>
              <a:t>Age</a:t>
            </a:r>
          </a:p>
          <a:p>
            <a:r>
              <a:rPr lang="en-US" b="1" dirty="0"/>
              <a:t>Gender</a:t>
            </a:r>
          </a:p>
          <a:p>
            <a:r>
              <a:rPr lang="en-US" b="1" dirty="0"/>
              <a:t>Language</a:t>
            </a:r>
          </a:p>
          <a:p>
            <a:r>
              <a:rPr lang="en-US" b="1" dirty="0"/>
              <a:t>Interest: </a:t>
            </a:r>
            <a:r>
              <a:rPr lang="en-US" dirty="0"/>
              <a:t>choose multiple to reach people interested in a specific topic or part of a particular group. </a:t>
            </a:r>
          </a:p>
          <a:p>
            <a:r>
              <a:rPr lang="en-US" b="1" dirty="0"/>
              <a:t>Connection: </a:t>
            </a:r>
            <a:r>
              <a:rPr lang="en-US" dirty="0"/>
              <a:t>fans of your page and their friends</a:t>
            </a:r>
          </a:p>
          <a:p>
            <a:pPr marL="0" indent="0">
              <a:buNone/>
            </a:pPr>
            <a:endParaRPr lang="en-US" i="1" dirty="0"/>
          </a:p>
          <a:p>
            <a:endParaRPr lang="en-US" dirty="0"/>
          </a:p>
          <a:p>
            <a:endParaRPr lang="en-US" dirty="0"/>
          </a:p>
        </p:txBody>
      </p:sp>
      <p:sp>
        <p:nvSpPr>
          <p:cNvPr id="5" name="TextBox 4">
            <a:extLst>
              <a:ext uri="{FF2B5EF4-FFF2-40B4-BE49-F238E27FC236}">
                <a16:creationId xmlns:a16="http://schemas.microsoft.com/office/drawing/2014/main" id="{77080542-EA50-49A8-A5C6-058D52F7CDF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2810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779" t="21467" r="30510" b="1176"/>
          <a:stretch/>
        </p:blipFill>
        <p:spPr>
          <a:xfrm>
            <a:off x="123797" y="804879"/>
            <a:ext cx="3955880" cy="605312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4"/>
          <a:srcRect l="24567" t="5062" r="33542" b="2959"/>
          <a:stretch/>
        </p:blipFill>
        <p:spPr>
          <a:xfrm>
            <a:off x="4688171" y="826467"/>
            <a:ext cx="3455272" cy="603153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stretch>
            <a:fillRect/>
          </a:stretch>
        </p:blipFill>
        <p:spPr>
          <a:xfrm>
            <a:off x="8313020" y="1916816"/>
            <a:ext cx="3878979" cy="4941183"/>
          </a:xfrm>
          <a:prstGeom prst="rect">
            <a:avLst/>
          </a:prstGeom>
          <a:ln>
            <a:noFill/>
          </a:ln>
          <a:effectLst>
            <a:outerShdw blurRad="190500" algn="tl" rotWithShape="0">
              <a:srgbClr val="000000">
                <a:alpha val="70000"/>
              </a:srgbClr>
            </a:outerShdw>
          </a:effectLst>
        </p:spPr>
      </p:pic>
      <p:sp>
        <p:nvSpPr>
          <p:cNvPr id="5" name="TextBox 4"/>
          <p:cNvSpPr txBox="1"/>
          <p:nvPr/>
        </p:nvSpPr>
        <p:spPr>
          <a:xfrm>
            <a:off x="427240" y="328558"/>
            <a:ext cx="2856295" cy="338554"/>
          </a:xfrm>
          <a:prstGeom prst="rect">
            <a:avLst/>
          </a:prstGeom>
          <a:noFill/>
        </p:spPr>
        <p:txBody>
          <a:bodyPr wrap="none" rtlCol="0">
            <a:spAutoFit/>
          </a:bodyPr>
          <a:lstStyle/>
          <a:p>
            <a:r>
              <a:rPr lang="en-US" sz="1600" b="1" dirty="0">
                <a:solidFill>
                  <a:schemeClr val="tx2"/>
                </a:solidFill>
              </a:rPr>
              <a:t>Place, Age, Language &amp; Interest</a:t>
            </a:r>
          </a:p>
        </p:txBody>
      </p:sp>
      <p:sp>
        <p:nvSpPr>
          <p:cNvPr id="6" name="TextBox 5"/>
          <p:cNvSpPr txBox="1"/>
          <p:nvPr/>
        </p:nvSpPr>
        <p:spPr>
          <a:xfrm>
            <a:off x="4790375" y="354211"/>
            <a:ext cx="2254335" cy="338554"/>
          </a:xfrm>
          <a:prstGeom prst="rect">
            <a:avLst/>
          </a:prstGeom>
          <a:noFill/>
        </p:spPr>
        <p:txBody>
          <a:bodyPr wrap="none" rtlCol="0">
            <a:spAutoFit/>
          </a:bodyPr>
          <a:lstStyle/>
          <a:p>
            <a:r>
              <a:rPr lang="en-US" sz="1600" b="1" dirty="0">
                <a:solidFill>
                  <a:schemeClr val="tx2"/>
                </a:solidFill>
              </a:rPr>
              <a:t>SDAs &amp; Religious Liberty</a:t>
            </a:r>
          </a:p>
        </p:txBody>
      </p:sp>
      <p:sp>
        <p:nvSpPr>
          <p:cNvPr id="7" name="TextBox 6"/>
          <p:cNvSpPr txBox="1"/>
          <p:nvPr/>
        </p:nvSpPr>
        <p:spPr>
          <a:xfrm>
            <a:off x="8751937" y="1495305"/>
            <a:ext cx="2529219" cy="338554"/>
          </a:xfrm>
          <a:prstGeom prst="rect">
            <a:avLst/>
          </a:prstGeom>
          <a:noFill/>
        </p:spPr>
        <p:txBody>
          <a:bodyPr wrap="none" rtlCol="0">
            <a:spAutoFit/>
          </a:bodyPr>
          <a:lstStyle/>
          <a:p>
            <a:r>
              <a:rPr lang="en-US" sz="1600" b="1" dirty="0">
                <a:solidFill>
                  <a:schemeClr val="tx2"/>
                </a:solidFill>
              </a:rPr>
              <a:t>Fans of a Page/Connections</a:t>
            </a:r>
          </a:p>
        </p:txBody>
      </p:sp>
      <p:sp>
        <p:nvSpPr>
          <p:cNvPr id="8" name="Arrow: Right 7"/>
          <p:cNvSpPr/>
          <p:nvPr/>
        </p:nvSpPr>
        <p:spPr>
          <a:xfrm>
            <a:off x="123798" y="1266468"/>
            <a:ext cx="815052"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a:off x="123797" y="3340575"/>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flipH="1">
            <a:off x="2025790" y="3888820"/>
            <a:ext cx="666569"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123797" y="5175080"/>
            <a:ext cx="815052"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p:cNvSpPr/>
          <p:nvPr/>
        </p:nvSpPr>
        <p:spPr>
          <a:xfrm>
            <a:off x="4730840" y="4199148"/>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p:cNvSpPr/>
          <p:nvPr/>
        </p:nvSpPr>
        <p:spPr>
          <a:xfrm>
            <a:off x="4730840" y="5397973"/>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8400744" y="6229247"/>
            <a:ext cx="866237"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049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Ad Placement</a:t>
            </a:r>
          </a:p>
        </p:txBody>
      </p:sp>
      <p:sp>
        <p:nvSpPr>
          <p:cNvPr id="3" name="Text Placeholder 2"/>
          <p:cNvSpPr>
            <a:spLocks noGrp="1"/>
          </p:cNvSpPr>
          <p:nvPr>
            <p:ph type="body" idx="1"/>
          </p:nvPr>
        </p:nvSpPr>
        <p:spPr>
          <a:xfrm>
            <a:off x="1097280" y="4473314"/>
            <a:ext cx="9729746" cy="2283824"/>
          </a:xfrm>
        </p:spPr>
        <p:txBody>
          <a:bodyPr/>
          <a:lstStyle/>
          <a:p>
            <a:r>
              <a:rPr lang="en-US" dirty="0">
                <a:solidFill>
                  <a:schemeClr val="accent1"/>
                </a:solidFill>
              </a:rPr>
              <a:t>Show your ads to the right people, in the right place</a:t>
            </a:r>
          </a:p>
        </p:txBody>
      </p:sp>
      <p:sp>
        <p:nvSpPr>
          <p:cNvPr id="4" name="TextBox 3">
            <a:extLst>
              <a:ext uri="{FF2B5EF4-FFF2-40B4-BE49-F238E27FC236}">
                <a16:creationId xmlns:a16="http://schemas.microsoft.com/office/drawing/2014/main" id="{2D86C9A6-99AF-4B64-854C-2BD56196FE8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594161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99324" cy="6858000"/>
          </a:xfrm>
          <a:prstGeom prst="rect">
            <a:avLst/>
          </a:prstGeom>
          <a:ln>
            <a:noFill/>
          </a:ln>
          <a:effectLst>
            <a:outerShdw blurRad="190500" algn="tl" rotWithShape="0">
              <a:srgbClr val="000000">
                <a:alpha val="70000"/>
              </a:srgbClr>
            </a:outerShdw>
          </a:effectLst>
        </p:spPr>
      </p:pic>
      <p:sp>
        <p:nvSpPr>
          <p:cNvPr id="3" name="Arrow: Left 2"/>
          <p:cNvSpPr/>
          <p:nvPr/>
        </p:nvSpPr>
        <p:spPr>
          <a:xfrm>
            <a:off x="3398439" y="5388603"/>
            <a:ext cx="2141749" cy="596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03145" y="1843950"/>
            <a:ext cx="5951094" cy="2862322"/>
          </a:xfrm>
          <a:prstGeom prst="rect">
            <a:avLst/>
          </a:prstGeom>
          <a:noFill/>
        </p:spPr>
        <p:txBody>
          <a:bodyPr wrap="square" rtlCol="0">
            <a:spAutoFit/>
          </a:bodyPr>
          <a:lstStyle/>
          <a:p>
            <a:r>
              <a:rPr lang="en-US" sz="2000" dirty="0"/>
              <a:t>In most cases, leave the placements as automatic and Facebook’s algorithm will place your ads in the locations best suited to optimize ad performance. Over time the algorithm learns and adapts as people respond to your ad. Take advantage of this feature to maximize your ad dollars. </a:t>
            </a:r>
          </a:p>
          <a:p>
            <a:endParaRPr lang="en-US" sz="2000" dirty="0"/>
          </a:p>
          <a:p>
            <a:r>
              <a:rPr lang="en-US" sz="2000" dirty="0"/>
              <a:t>You can, however, edit placements manually if desired or necessary.  </a:t>
            </a:r>
          </a:p>
        </p:txBody>
      </p:sp>
      <p:sp>
        <p:nvSpPr>
          <p:cNvPr id="5" name="TextBox 4">
            <a:extLst>
              <a:ext uri="{FF2B5EF4-FFF2-40B4-BE49-F238E27FC236}">
                <a16:creationId xmlns:a16="http://schemas.microsoft.com/office/drawing/2014/main" id="{0E6FD3F2-1433-43C8-A15A-6BCC312455F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3199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Placements</a:t>
            </a:r>
          </a:p>
        </p:txBody>
      </p:sp>
      <p:pic>
        <p:nvPicPr>
          <p:cNvPr id="3" name="Picture 2"/>
          <p:cNvPicPr>
            <a:picLocks noChangeAspect="1"/>
          </p:cNvPicPr>
          <p:nvPr/>
        </p:nvPicPr>
        <p:blipFill rotWithShape="1">
          <a:blip r:embed="rId3"/>
          <a:srcRect t="28378" r="1549"/>
          <a:stretch/>
        </p:blipFill>
        <p:spPr>
          <a:xfrm>
            <a:off x="7503653" y="1965786"/>
            <a:ext cx="4133846" cy="3533866"/>
          </a:xfrm>
          <a:prstGeom prst="rect">
            <a:avLst/>
          </a:prstGeom>
          <a:ln>
            <a:noFill/>
          </a:ln>
          <a:effectLst>
            <a:outerShdw blurRad="190500" algn="tl" rotWithShape="0">
              <a:srgbClr val="000000">
                <a:alpha val="70000"/>
              </a:srgbClr>
            </a:outerShdw>
          </a:effectLst>
        </p:spPr>
      </p:pic>
      <p:sp>
        <p:nvSpPr>
          <p:cNvPr id="4" name="Content Placeholder 2"/>
          <p:cNvSpPr txBox="1">
            <a:spLocks/>
          </p:cNvSpPr>
          <p:nvPr/>
        </p:nvSpPr>
        <p:spPr>
          <a:xfrm>
            <a:off x="1097280" y="1965785"/>
            <a:ext cx="6214974" cy="4395257"/>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Facebook: </a:t>
            </a:r>
            <a:r>
              <a:rPr lang="en-US" dirty="0"/>
              <a:t>newsfeeds, instant articles, right column</a:t>
            </a:r>
          </a:p>
          <a:p>
            <a:pPr lvl="1"/>
            <a:r>
              <a:rPr lang="en-US" sz="1800" b="1" dirty="0"/>
              <a:t>In-Stream videos</a:t>
            </a:r>
            <a:r>
              <a:rPr lang="en-US" sz="1800" dirty="0"/>
              <a:t> offer another opportunity to reach audiences by allowing advertisers to deliver 5-15 second mid-roll video ads within live and non-live videos on Facebook.</a:t>
            </a:r>
          </a:p>
          <a:p>
            <a:pPr lvl="1"/>
            <a:r>
              <a:rPr lang="en-US" sz="1800" dirty="0"/>
              <a:t>Instant articles is a tool designed for media publishers to distribute fast, interactive articles to their readers within the Facebook mobile app and messenger.</a:t>
            </a:r>
          </a:p>
          <a:p>
            <a:r>
              <a:rPr lang="en-US" b="1" dirty="0"/>
              <a:t>Instagram: </a:t>
            </a:r>
            <a:r>
              <a:rPr lang="en-US" dirty="0"/>
              <a:t>feeds and stories</a:t>
            </a:r>
          </a:p>
          <a:p>
            <a:r>
              <a:rPr lang="en-US" b="1" dirty="0"/>
              <a:t>Audience Network: </a:t>
            </a:r>
            <a:r>
              <a:rPr lang="en-US" dirty="0"/>
              <a:t>extend your reach by showing ads to the same target audience on other mobile apps and websites.</a:t>
            </a:r>
          </a:p>
          <a:p>
            <a:endParaRPr lang="en-US" dirty="0"/>
          </a:p>
          <a:p>
            <a:pPr marL="0" indent="0">
              <a:buNone/>
            </a:pPr>
            <a:r>
              <a:rPr lang="en-US" i="1" dirty="0"/>
              <a:t>Source: Facebook Business help</a:t>
            </a:r>
          </a:p>
          <a:p>
            <a:pPr marL="0" indent="0">
              <a:buNone/>
            </a:pPr>
            <a:endParaRPr lang="en-US" i="1" dirty="0"/>
          </a:p>
          <a:p>
            <a:endParaRPr lang="en-US" dirty="0"/>
          </a:p>
          <a:p>
            <a:endParaRPr lang="en-US" dirty="0"/>
          </a:p>
        </p:txBody>
      </p:sp>
      <p:sp>
        <p:nvSpPr>
          <p:cNvPr id="5" name="TextBox 4">
            <a:extLst>
              <a:ext uri="{FF2B5EF4-FFF2-40B4-BE49-F238E27FC236}">
                <a16:creationId xmlns:a16="http://schemas.microsoft.com/office/drawing/2014/main" id="{FB186926-EFD7-4714-A62E-1FD1B64C3EE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139982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Budget &amp; Schedule</a:t>
            </a:r>
          </a:p>
        </p:txBody>
      </p:sp>
      <p:sp>
        <p:nvSpPr>
          <p:cNvPr id="3" name="Text Placeholder 2"/>
          <p:cNvSpPr>
            <a:spLocks noGrp="1"/>
          </p:cNvSpPr>
          <p:nvPr>
            <p:ph type="body" idx="1"/>
          </p:nvPr>
        </p:nvSpPr>
        <p:spPr>
          <a:xfrm>
            <a:off x="1167080" y="4473314"/>
            <a:ext cx="9918799" cy="2283824"/>
          </a:xfrm>
        </p:spPr>
        <p:txBody>
          <a:bodyPr/>
          <a:lstStyle/>
          <a:p>
            <a:r>
              <a:rPr lang="en-US" dirty="0">
                <a:solidFill>
                  <a:schemeClr val="accent1"/>
                </a:solidFill>
              </a:rPr>
              <a:t>Define how much you’d like to spend, </a:t>
            </a:r>
            <a:br>
              <a:rPr lang="en-US" dirty="0">
                <a:solidFill>
                  <a:schemeClr val="accent1"/>
                </a:solidFill>
              </a:rPr>
            </a:br>
            <a:r>
              <a:rPr lang="en-US" dirty="0">
                <a:solidFill>
                  <a:schemeClr val="accent1"/>
                </a:solidFill>
              </a:rPr>
              <a:t>and when you’d like your ads to appear</a:t>
            </a:r>
          </a:p>
        </p:txBody>
      </p:sp>
      <p:sp>
        <p:nvSpPr>
          <p:cNvPr id="4" name="TextBox 3">
            <a:extLst>
              <a:ext uri="{FF2B5EF4-FFF2-40B4-BE49-F238E27FC236}">
                <a16:creationId xmlns:a16="http://schemas.microsoft.com/office/drawing/2014/main" id="{D74165D9-3614-413F-A765-98FDBA7B210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841291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79106" y="0"/>
            <a:ext cx="4112894" cy="6858000"/>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137868" y="13750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solidFill>
              </a:rPr>
              <a:t>What to consider:</a:t>
            </a:r>
          </a:p>
        </p:txBody>
      </p:sp>
      <p:sp>
        <p:nvSpPr>
          <p:cNvPr id="4" name="Content Placeholder 2"/>
          <p:cNvSpPr txBox="1">
            <a:spLocks/>
          </p:cNvSpPr>
          <p:nvPr/>
        </p:nvSpPr>
        <p:spPr>
          <a:xfrm>
            <a:off x="212856" y="844470"/>
            <a:ext cx="7384178" cy="631010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b="1" dirty="0"/>
              <a:t>Lifetime versus Daily Budget:</a:t>
            </a:r>
            <a:endParaRPr lang="en-US" sz="2000" dirty="0"/>
          </a:p>
          <a:p>
            <a:pPr lvl="1"/>
            <a:r>
              <a:rPr lang="en-US" sz="2000" dirty="0"/>
              <a:t>I recommend a lifetime budget to prevent you from accidentally overspending.</a:t>
            </a:r>
          </a:p>
          <a:p>
            <a:r>
              <a:rPr lang="en-US" sz="2000" b="1" dirty="0"/>
              <a:t>Timeframe: </a:t>
            </a:r>
            <a:r>
              <a:rPr lang="en-US" sz="2000" dirty="0"/>
              <a:t>you must spend at least $5 a day.</a:t>
            </a:r>
          </a:p>
          <a:p>
            <a:r>
              <a:rPr lang="en-US" sz="2000" b="1" dirty="0"/>
              <a:t>Optimization: </a:t>
            </a:r>
            <a:r>
              <a:rPr lang="en-US" sz="2000" dirty="0"/>
              <a:t>generally, let Facebook choose the recommended option.</a:t>
            </a:r>
          </a:p>
          <a:p>
            <a:r>
              <a:rPr lang="en-US" sz="2000" b="1" dirty="0"/>
              <a:t>Bid Amount: </a:t>
            </a:r>
            <a:r>
              <a:rPr lang="en-US" sz="2000" dirty="0"/>
              <a:t>automatic is the best option; let Facebook’s algorithm work for you. </a:t>
            </a:r>
          </a:p>
          <a:p>
            <a:r>
              <a:rPr lang="en-US" sz="2000" b="1" dirty="0"/>
              <a:t>Scheduling: </a:t>
            </a:r>
            <a:r>
              <a:rPr lang="en-US" sz="2000" dirty="0"/>
              <a:t>you can let Facebook decide or you can choose specific days and times to run ads.</a:t>
            </a:r>
          </a:p>
          <a:p>
            <a:pPr lvl="1"/>
            <a:r>
              <a:rPr lang="en-US" sz="2000" b="1" dirty="0"/>
              <a:t>Example: </a:t>
            </a:r>
            <a:r>
              <a:rPr lang="en-US" sz="2000" dirty="0"/>
              <a:t>you can set it up so ads don’t run on the Sabbath in the time zone of the person seeing them.</a:t>
            </a:r>
          </a:p>
          <a:p>
            <a:endParaRPr lang="en-US" sz="2000" b="1" dirty="0"/>
          </a:p>
          <a:p>
            <a:pPr marL="0" indent="0">
              <a:buNone/>
            </a:pPr>
            <a:r>
              <a:rPr lang="en-US" sz="2000" b="1" dirty="0"/>
              <a:t>Live Demonstration&gt;&gt;</a:t>
            </a:r>
            <a:endParaRPr lang="en-US" sz="2000" dirty="0"/>
          </a:p>
          <a:p>
            <a:pPr marL="0" indent="0">
              <a:buNone/>
            </a:pPr>
            <a:endParaRPr lang="en-US" i="1" dirty="0"/>
          </a:p>
          <a:p>
            <a:endParaRPr lang="en-US" dirty="0"/>
          </a:p>
          <a:p>
            <a:endParaRPr lang="en-US" dirty="0"/>
          </a:p>
        </p:txBody>
      </p:sp>
      <p:sp>
        <p:nvSpPr>
          <p:cNvPr id="5" name="Arrow: Right 4"/>
          <p:cNvSpPr/>
          <p:nvPr/>
        </p:nvSpPr>
        <p:spPr>
          <a:xfrm>
            <a:off x="8469202" y="1080654"/>
            <a:ext cx="1173561" cy="44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11173283" y="427420"/>
            <a:ext cx="596561" cy="315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a:off x="8312500" y="3429000"/>
            <a:ext cx="1173561" cy="44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4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Types of Ads</a:t>
            </a:r>
          </a:p>
        </p:txBody>
      </p:sp>
      <p:sp>
        <p:nvSpPr>
          <p:cNvPr id="3" name="Text Placeholder 2"/>
          <p:cNvSpPr>
            <a:spLocks noGrp="1"/>
          </p:cNvSpPr>
          <p:nvPr>
            <p:ph type="body" idx="1"/>
          </p:nvPr>
        </p:nvSpPr>
        <p:spPr>
          <a:xfrm>
            <a:off x="1230255" y="4461532"/>
            <a:ext cx="4612079" cy="2283824"/>
          </a:xfrm>
        </p:spPr>
        <p:txBody>
          <a:bodyPr/>
          <a:lstStyle/>
          <a:p>
            <a:r>
              <a:rPr lang="en-US" dirty="0">
                <a:solidFill>
                  <a:schemeClr val="accent1"/>
                </a:solidFill>
              </a:rPr>
              <a:t>Determining purpose</a:t>
            </a:r>
          </a:p>
        </p:txBody>
      </p:sp>
      <p:sp>
        <p:nvSpPr>
          <p:cNvPr id="4" name="TextBox 3">
            <a:extLst>
              <a:ext uri="{FF2B5EF4-FFF2-40B4-BE49-F238E27FC236}">
                <a16:creationId xmlns:a16="http://schemas.microsoft.com/office/drawing/2014/main" id="{6A78EF99-552E-4EB5-9ABD-7E6A4860EB5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908239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Promote your page.</a:t>
            </a:r>
          </a:p>
        </p:txBody>
      </p:sp>
      <p:pic>
        <p:nvPicPr>
          <p:cNvPr id="3" name="Picture 2"/>
          <p:cNvPicPr>
            <a:picLocks noChangeAspect="1"/>
          </p:cNvPicPr>
          <p:nvPr/>
        </p:nvPicPr>
        <p:blipFill>
          <a:blip r:embed="rId2"/>
          <a:stretch>
            <a:fillRect/>
          </a:stretch>
        </p:blipFill>
        <p:spPr>
          <a:xfrm>
            <a:off x="6405623" y="2145612"/>
            <a:ext cx="4750057" cy="3816520"/>
          </a:xfrm>
          <a:prstGeom prst="rect">
            <a:avLst/>
          </a:prstGeom>
          <a:ln>
            <a:noFill/>
          </a:ln>
          <a:effectLst>
            <a:outerShdw blurRad="190500" algn="tl" rotWithShape="0">
              <a:srgbClr val="000000">
                <a:alpha val="70000"/>
              </a:srgbClr>
            </a:outerShdw>
          </a:effectLst>
        </p:spPr>
      </p:pic>
      <p:sp>
        <p:nvSpPr>
          <p:cNvPr id="4" name="Content Placeholder 2"/>
          <p:cNvSpPr txBox="1">
            <a:spLocks/>
          </p:cNvSpPr>
          <p:nvPr/>
        </p:nvSpPr>
        <p:spPr>
          <a:xfrm>
            <a:off x="1174953" y="2812721"/>
            <a:ext cx="5230670" cy="425563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Page like ads:</a:t>
            </a:r>
            <a:endParaRPr lang="en-US" sz="2400" dirty="0"/>
          </a:p>
          <a:p>
            <a:pPr lvl="1"/>
            <a:r>
              <a:rPr lang="en-US" sz="2400" dirty="0"/>
              <a:t>Increase your Facebook following.</a:t>
            </a:r>
          </a:p>
          <a:p>
            <a:pPr lvl="1"/>
            <a:r>
              <a:rPr lang="en-US" sz="2400" dirty="0"/>
              <a:t>Create or increase brand awareness among a targeted audience. </a:t>
            </a:r>
            <a:br>
              <a:rPr lang="en-US" sz="2000" b="1" dirty="0"/>
            </a:br>
            <a:br>
              <a:rPr lang="en-US" sz="2000" b="1" dirty="0"/>
            </a:br>
            <a:endParaRPr lang="en-US" sz="2000" b="1" dirty="0"/>
          </a:p>
          <a:p>
            <a:pPr marL="0" indent="0">
              <a:buNone/>
            </a:pPr>
            <a:endParaRPr lang="en-US" i="1" dirty="0"/>
          </a:p>
          <a:p>
            <a:endParaRPr lang="en-US" dirty="0"/>
          </a:p>
          <a:p>
            <a:endParaRPr lang="en-US" dirty="0"/>
          </a:p>
        </p:txBody>
      </p:sp>
      <p:sp>
        <p:nvSpPr>
          <p:cNvPr id="5" name="TextBox 4">
            <a:extLst>
              <a:ext uri="{FF2B5EF4-FFF2-40B4-BE49-F238E27FC236}">
                <a16:creationId xmlns:a16="http://schemas.microsoft.com/office/drawing/2014/main" id="{05E8A0C4-EC92-41D0-BEF1-ABF4F557DFC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051774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Website Ads</a:t>
            </a:r>
          </a:p>
        </p:txBody>
      </p:sp>
      <p:sp>
        <p:nvSpPr>
          <p:cNvPr id="4" name="Content Placeholder 2"/>
          <p:cNvSpPr txBox="1">
            <a:spLocks/>
          </p:cNvSpPr>
          <p:nvPr/>
        </p:nvSpPr>
        <p:spPr>
          <a:xfrm>
            <a:off x="1147349" y="2387419"/>
            <a:ext cx="5774889" cy="396395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Send people to your website to:</a:t>
            </a:r>
            <a:endParaRPr lang="en-US" sz="2400" dirty="0"/>
          </a:p>
          <a:p>
            <a:pPr lvl="1"/>
            <a:r>
              <a:rPr lang="en-US" sz="2400" dirty="0"/>
              <a:t>Increase attendance at an event.</a:t>
            </a:r>
          </a:p>
          <a:p>
            <a:pPr lvl="1"/>
            <a:r>
              <a:rPr lang="en-US" sz="2400" dirty="0"/>
              <a:t>Increase traffic to your website.</a:t>
            </a:r>
          </a:p>
          <a:p>
            <a:pPr lvl="1"/>
            <a:r>
              <a:rPr lang="en-US" sz="2400" dirty="0"/>
              <a:t>Promote content or a product.</a:t>
            </a:r>
          </a:p>
          <a:p>
            <a:pPr lvl="1"/>
            <a:r>
              <a:rPr lang="en-US" sz="2400" dirty="0"/>
              <a:t>Increase brand awareness.</a:t>
            </a:r>
          </a:p>
          <a:p>
            <a:pPr lvl="1"/>
            <a:r>
              <a:rPr lang="en-US" sz="2400" dirty="0"/>
              <a:t>Claim an offer.</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5" name="Content Placeholder 4"/>
          <p:cNvPicPr>
            <a:picLocks noChangeAspect="1"/>
          </p:cNvPicPr>
          <p:nvPr/>
        </p:nvPicPr>
        <p:blipFill rotWithShape="1">
          <a:blip r:embed="rId3"/>
          <a:srcRect l="2515" t="2989" r="2697" b="2873"/>
          <a:stretch/>
        </p:blipFill>
        <p:spPr>
          <a:xfrm>
            <a:off x="7674114" y="1873517"/>
            <a:ext cx="3481566" cy="4405746"/>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67251FF9-D47B-4071-A711-F180305F53D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9131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Laws</a:t>
            </a:r>
          </a:p>
        </p:txBody>
      </p:sp>
      <p:sp>
        <p:nvSpPr>
          <p:cNvPr id="3" name="Text Placeholder 2"/>
          <p:cNvSpPr>
            <a:spLocks noGrp="1"/>
          </p:cNvSpPr>
          <p:nvPr>
            <p:ph type="body" idx="1"/>
          </p:nvPr>
        </p:nvSpPr>
        <p:spPr/>
        <p:txBody>
          <a:bodyPr/>
          <a:lstStyle/>
          <a:p>
            <a:r>
              <a:rPr lang="en-US" dirty="0"/>
              <a:t>Avoiding trouble</a:t>
            </a:r>
          </a:p>
        </p:txBody>
      </p:sp>
      <p:sp>
        <p:nvSpPr>
          <p:cNvPr id="4" name="TextBox 3">
            <a:extLst>
              <a:ext uri="{FF2B5EF4-FFF2-40B4-BE49-F238E27FC236}">
                <a16:creationId xmlns:a16="http://schemas.microsoft.com/office/drawing/2014/main" id="{CFA7C168-2187-4146-BD1B-49CECFA3D5B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7588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Boosted Posts</a:t>
            </a:r>
          </a:p>
        </p:txBody>
      </p:sp>
      <p:sp>
        <p:nvSpPr>
          <p:cNvPr id="4" name="Content Placeholder 2"/>
          <p:cNvSpPr txBox="1">
            <a:spLocks/>
          </p:cNvSpPr>
          <p:nvPr/>
        </p:nvSpPr>
        <p:spPr>
          <a:xfrm>
            <a:off x="1180162" y="2216126"/>
            <a:ext cx="5398374" cy="4102574"/>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b="1" dirty="0"/>
              <a:t>Boost your posts in order to:</a:t>
            </a:r>
            <a:endParaRPr lang="en-US" sz="2000" dirty="0"/>
          </a:p>
          <a:p>
            <a:pPr lvl="1"/>
            <a:r>
              <a:rPr lang="en-US" sz="2000" dirty="0"/>
              <a:t>Ensure your content reaches more of your fans.</a:t>
            </a:r>
          </a:p>
          <a:p>
            <a:pPr lvl="1"/>
            <a:r>
              <a:rPr lang="en-US" sz="2000" dirty="0"/>
              <a:t>Expand the reach of your content.</a:t>
            </a:r>
            <a:br>
              <a:rPr lang="en-US" sz="2000" b="1" dirty="0"/>
            </a:br>
            <a:br>
              <a:rPr lang="en-US" sz="2000" b="1" dirty="0"/>
            </a:br>
            <a:endParaRPr lang="en-US" sz="2000" b="1" dirty="0"/>
          </a:p>
          <a:p>
            <a:pPr marL="0" indent="0">
              <a:buNone/>
            </a:pPr>
            <a:r>
              <a:rPr lang="en-US" sz="2000" dirty="0"/>
              <a:t>Facebook is a business that needs to make money, therefore it limits unpaid reach. This means </a:t>
            </a:r>
            <a:r>
              <a:rPr lang="en-US" sz="2000" b="1" dirty="0">
                <a:solidFill>
                  <a:schemeClr val="accent1"/>
                </a:solidFill>
              </a:rPr>
              <a:t>only about 10-20% of your fan base will actually see your posts in their news feed</a:t>
            </a:r>
            <a:r>
              <a:rPr lang="en-US" sz="2000" dirty="0"/>
              <a:t>. You can counteract this by boosting key posts to reach more of your fan base.</a:t>
            </a:r>
          </a:p>
          <a:p>
            <a:pPr marL="0" indent="0">
              <a:buNone/>
            </a:pPr>
            <a:endParaRPr lang="en-US" sz="2000" b="1" dirty="0"/>
          </a:p>
          <a:p>
            <a:pPr marL="0" indent="0">
              <a:buNone/>
            </a:pPr>
            <a:endParaRPr lang="en-US" i="1" dirty="0"/>
          </a:p>
          <a:p>
            <a:endParaRPr lang="en-US" dirty="0"/>
          </a:p>
          <a:p>
            <a:endParaRPr lang="en-US" dirty="0"/>
          </a:p>
        </p:txBody>
      </p:sp>
      <p:pic>
        <p:nvPicPr>
          <p:cNvPr id="6" name="Content Placeholder 5"/>
          <p:cNvPicPr>
            <a:picLocks noChangeAspect="1"/>
          </p:cNvPicPr>
          <p:nvPr/>
        </p:nvPicPr>
        <p:blipFill rotWithShape="1">
          <a:blip r:embed="rId3"/>
          <a:srcRect l="727" r="1"/>
          <a:stretch/>
        </p:blipFill>
        <p:spPr>
          <a:xfrm>
            <a:off x="6784924" y="2099547"/>
            <a:ext cx="4716209" cy="401519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E880729F-1D29-49A9-9BA4-D28FC3F1637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7414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Video Views</a:t>
            </a:r>
          </a:p>
        </p:txBody>
      </p:sp>
      <p:sp>
        <p:nvSpPr>
          <p:cNvPr id="4" name="Content Placeholder 2"/>
          <p:cNvSpPr txBox="1">
            <a:spLocks/>
          </p:cNvSpPr>
          <p:nvPr/>
        </p:nvSpPr>
        <p:spPr>
          <a:xfrm>
            <a:off x="1097280" y="2182996"/>
            <a:ext cx="5793850" cy="41025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Get video views:</a:t>
            </a:r>
            <a:endParaRPr lang="en-US" sz="2400" dirty="0"/>
          </a:p>
          <a:p>
            <a:pPr lvl="1"/>
            <a:r>
              <a:rPr lang="en-US" sz="2400" dirty="0"/>
              <a:t>Increase video reach to a targeted audience.</a:t>
            </a:r>
          </a:p>
          <a:p>
            <a:pPr lvl="1"/>
            <a:r>
              <a:rPr lang="en-US" sz="2400" dirty="0"/>
              <a:t>Increase video engagements &amp; views.</a:t>
            </a:r>
          </a:p>
          <a:p>
            <a:pPr lvl="1"/>
            <a:r>
              <a:rPr lang="en-US" sz="2400" dirty="0"/>
              <a:t>Tell your story to a wider audience </a:t>
            </a:r>
            <a:br>
              <a:rPr lang="en-US" sz="2400" dirty="0"/>
            </a:br>
            <a:r>
              <a:rPr lang="en-US" sz="2400" dirty="0"/>
              <a:t>(video is king).</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rotWithShape="1">
          <a:blip r:embed="rId3"/>
          <a:srcRect r="1182"/>
          <a:stretch/>
        </p:blipFill>
        <p:spPr>
          <a:xfrm>
            <a:off x="7494149" y="2000972"/>
            <a:ext cx="3661531" cy="419792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BF418125-1ADB-4FB4-9D98-1A5111FA6153}"/>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1288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Response Ads</a:t>
            </a:r>
          </a:p>
        </p:txBody>
      </p:sp>
      <p:sp>
        <p:nvSpPr>
          <p:cNvPr id="4" name="Content Placeholder 2"/>
          <p:cNvSpPr txBox="1">
            <a:spLocks/>
          </p:cNvSpPr>
          <p:nvPr/>
        </p:nvSpPr>
        <p:spPr>
          <a:xfrm>
            <a:off x="1097280" y="2388404"/>
            <a:ext cx="6004713" cy="41025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b="1" dirty="0"/>
              <a:t>Promote a Facebook Event to:</a:t>
            </a:r>
            <a:endParaRPr lang="en-US" sz="2400" dirty="0"/>
          </a:p>
          <a:p>
            <a:pPr lvl="1"/>
            <a:r>
              <a:rPr lang="en-US" sz="2400" dirty="0"/>
              <a:t>Enable fans to easily share about the event and invite their friends.</a:t>
            </a:r>
          </a:p>
          <a:p>
            <a:pPr lvl="1"/>
            <a:r>
              <a:rPr lang="en-US" sz="2400" dirty="0"/>
              <a:t>Increase attendance and awareness.</a:t>
            </a:r>
          </a:p>
          <a:p>
            <a:pPr lvl="1"/>
            <a:r>
              <a:rPr lang="en-US" sz="2400" dirty="0"/>
              <a:t>Take advantage of crowd mentality </a:t>
            </a:r>
            <a:br>
              <a:rPr lang="en-US" sz="2400" dirty="0"/>
            </a:br>
            <a:r>
              <a:rPr lang="en-US" sz="2400" dirty="0"/>
              <a:t>(I can see that my friend is going so I want to go too).</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rotWithShape="1">
          <a:blip r:embed="rId3"/>
          <a:srcRect t="15829" b="21640"/>
          <a:stretch/>
        </p:blipFill>
        <p:spPr>
          <a:xfrm>
            <a:off x="7298055" y="1920042"/>
            <a:ext cx="3857625" cy="428839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6CD03958-677A-4C96-A3CF-6F746BA5391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403403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General Tips</a:t>
            </a:r>
          </a:p>
        </p:txBody>
      </p:sp>
      <p:pic>
        <p:nvPicPr>
          <p:cNvPr id="4" name="Picture 3"/>
          <p:cNvPicPr>
            <a:picLocks noChangeAspect="1"/>
          </p:cNvPicPr>
          <p:nvPr/>
        </p:nvPicPr>
        <p:blipFill>
          <a:blip r:embed="rId3"/>
          <a:stretch>
            <a:fillRect/>
          </a:stretch>
        </p:blipFill>
        <p:spPr>
          <a:xfrm>
            <a:off x="7085476" y="1879648"/>
            <a:ext cx="4070203" cy="3533866"/>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1097280" y="1803943"/>
            <a:ext cx="5988196" cy="5182008"/>
          </a:xfrm>
          <a:prstGeom prst="rect">
            <a:avLst/>
          </a:prstGeom>
        </p:spPr>
        <p:txBody>
          <a:bodyPr>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pPr marL="0" indent="0">
              <a:buNone/>
            </a:pPr>
            <a:r>
              <a:rPr lang="en-US" sz="3400" b="1" dirty="0"/>
              <a:t>To optimize the effectiveness of your ads:</a:t>
            </a:r>
          </a:p>
          <a:p>
            <a:r>
              <a:rPr lang="en-US" sz="3400" dirty="0"/>
              <a:t>Limit text in images &amp; use high quality images.</a:t>
            </a:r>
          </a:p>
          <a:p>
            <a:pPr lvl="1"/>
            <a:r>
              <a:rPr lang="en-US" sz="3400" dirty="0"/>
              <a:t>Facebook has free stock imagery you can use in the images section of the ad creation tab.</a:t>
            </a:r>
          </a:p>
          <a:p>
            <a:r>
              <a:rPr lang="en-US" sz="3400" dirty="0"/>
              <a:t>Keep text brief but provide context.</a:t>
            </a:r>
          </a:p>
          <a:p>
            <a:r>
              <a:rPr lang="en-US" sz="3400" dirty="0"/>
              <a:t>Always target your audience.</a:t>
            </a:r>
          </a:p>
          <a:p>
            <a:r>
              <a:rPr lang="en-US" sz="3400" dirty="0"/>
              <a:t>Include a clear call-to-action.</a:t>
            </a:r>
          </a:p>
          <a:p>
            <a:r>
              <a:rPr lang="en-US" sz="3400" dirty="0"/>
              <a:t>Be honest; no bait-and-switch marketing.</a:t>
            </a:r>
          </a:p>
          <a:p>
            <a:r>
              <a:rPr lang="en-US" sz="3400" dirty="0"/>
              <a:t>Include captioning on videos.</a:t>
            </a:r>
          </a:p>
          <a:p>
            <a:r>
              <a:rPr lang="en-US" sz="3400" dirty="0"/>
              <a:t>Visit </a:t>
            </a:r>
            <a:r>
              <a:rPr lang="en-US" sz="3400" b="1" dirty="0">
                <a:solidFill>
                  <a:schemeClr val="accent1"/>
                </a:solidFill>
              </a:rPr>
              <a:t>SDAdata.org/resources</a:t>
            </a:r>
            <a:r>
              <a:rPr lang="en-US" sz="3400" dirty="0"/>
              <a:t> for more information on how to write for social media.</a:t>
            </a:r>
          </a:p>
          <a:p>
            <a:pPr marL="457200" lvl="1" indent="0">
              <a:buNone/>
            </a:pPr>
            <a:br>
              <a:rPr lang="en-US" sz="2000" b="1" dirty="0"/>
            </a:br>
            <a:br>
              <a:rPr lang="en-US" sz="2000" b="1" dirty="0"/>
            </a:br>
            <a:endParaRPr lang="en-US" sz="2000" b="1" dirty="0"/>
          </a:p>
          <a:p>
            <a:pPr marL="0" indent="0">
              <a:buNone/>
            </a:pPr>
            <a:endParaRPr lang="en-US" i="1" dirty="0"/>
          </a:p>
          <a:p>
            <a:endParaRPr lang="en-US" dirty="0"/>
          </a:p>
          <a:p>
            <a:endParaRPr lang="en-US" dirty="0"/>
          </a:p>
        </p:txBody>
      </p:sp>
      <p:sp>
        <p:nvSpPr>
          <p:cNvPr id="6" name="TextBox 5">
            <a:extLst>
              <a:ext uri="{FF2B5EF4-FFF2-40B4-BE49-F238E27FC236}">
                <a16:creationId xmlns:a16="http://schemas.microsoft.com/office/drawing/2014/main" id="{266F4CF7-5C75-452A-BDF1-297878AEECC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616215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435" y="10327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solidFill>
              </a:rPr>
              <a:t>Ad Images</a:t>
            </a:r>
          </a:p>
        </p:txBody>
      </p:sp>
      <p:pic>
        <p:nvPicPr>
          <p:cNvPr id="3" name="Picture 2"/>
          <p:cNvPicPr>
            <a:picLocks noChangeAspect="1"/>
          </p:cNvPicPr>
          <p:nvPr/>
        </p:nvPicPr>
        <p:blipFill rotWithShape="1">
          <a:blip r:embed="rId3"/>
          <a:srcRect l="6014" t="9768" r="8500"/>
          <a:stretch/>
        </p:blipFill>
        <p:spPr>
          <a:xfrm>
            <a:off x="0" y="810240"/>
            <a:ext cx="6543444" cy="4882505"/>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l="9761" t="14252" r="25519" b="2818"/>
          <a:stretch/>
        </p:blipFill>
        <p:spPr>
          <a:xfrm>
            <a:off x="7308574" y="0"/>
            <a:ext cx="4883426" cy="5709814"/>
          </a:xfrm>
          <a:prstGeom prst="rect">
            <a:avLst/>
          </a:prstGeom>
          <a:ln>
            <a:noFill/>
          </a:ln>
          <a:effectLst>
            <a:outerShdw blurRad="190500" algn="tl" rotWithShape="0">
              <a:srgbClr val="000000">
                <a:alpha val="70000"/>
              </a:srgbClr>
            </a:outerShdw>
          </a:effectLst>
        </p:spPr>
      </p:pic>
      <p:sp>
        <p:nvSpPr>
          <p:cNvPr id="5" name="Arrow: Left 4"/>
          <p:cNvSpPr/>
          <p:nvPr/>
        </p:nvSpPr>
        <p:spPr>
          <a:xfrm>
            <a:off x="2195538" y="4547551"/>
            <a:ext cx="929069" cy="317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7741431" y="1746488"/>
            <a:ext cx="929069" cy="317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177A3F-75C3-4073-8BB6-E3E7D7A9C42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246715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Analysis</a:t>
            </a:r>
          </a:p>
        </p:txBody>
      </p:sp>
      <p:sp>
        <p:nvSpPr>
          <p:cNvPr id="3" name="Text Placeholder 2"/>
          <p:cNvSpPr>
            <a:spLocks noGrp="1"/>
          </p:cNvSpPr>
          <p:nvPr>
            <p:ph type="body" idx="1"/>
          </p:nvPr>
        </p:nvSpPr>
        <p:spPr>
          <a:xfrm>
            <a:off x="1144116" y="4486565"/>
            <a:ext cx="6747554" cy="2283824"/>
          </a:xfrm>
        </p:spPr>
        <p:txBody>
          <a:bodyPr/>
          <a:lstStyle/>
          <a:p>
            <a:r>
              <a:rPr lang="en-US" dirty="0">
                <a:solidFill>
                  <a:schemeClr val="accent1"/>
                </a:solidFill>
              </a:rPr>
              <a:t>Making sense of the results</a:t>
            </a:r>
          </a:p>
        </p:txBody>
      </p:sp>
      <p:sp>
        <p:nvSpPr>
          <p:cNvPr id="4" name="TextBox 3">
            <a:extLst>
              <a:ext uri="{FF2B5EF4-FFF2-40B4-BE49-F238E27FC236}">
                <a16:creationId xmlns:a16="http://schemas.microsoft.com/office/drawing/2014/main" id="{2CFFD0E0-B8A7-4024-AA9E-762A01F24CD7}"/>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36968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Facebook Ads Insights</a:t>
            </a:r>
          </a:p>
        </p:txBody>
      </p:sp>
      <p:pic>
        <p:nvPicPr>
          <p:cNvPr id="3" name="Picture 2"/>
          <p:cNvPicPr>
            <a:picLocks noChangeAspect="1"/>
          </p:cNvPicPr>
          <p:nvPr/>
        </p:nvPicPr>
        <p:blipFill rotWithShape="1">
          <a:blip r:embed="rId3"/>
          <a:srcRect l="12462" r="7968"/>
          <a:stretch/>
        </p:blipFill>
        <p:spPr>
          <a:xfrm>
            <a:off x="7442967" y="2763078"/>
            <a:ext cx="3712713" cy="2386154"/>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1097280" y="2217330"/>
            <a:ext cx="6170968" cy="4557330"/>
          </a:xfrm>
          <a:prstGeom prst="rect">
            <a:avLst/>
          </a:prstGeom>
        </p:spPr>
        <p:txBody>
          <a:bodyPr>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pPr marL="0" indent="0">
              <a:buNone/>
            </a:pPr>
            <a:r>
              <a:rPr lang="en-US" sz="3200" b="1" dirty="0"/>
              <a:t>Check your ad performance regularly to make changes and optimize as needed. </a:t>
            </a:r>
            <a:endParaRPr lang="en-US" sz="3200" dirty="0"/>
          </a:p>
          <a:p>
            <a:r>
              <a:rPr lang="en-US" sz="3200" dirty="0"/>
              <a:t>Understand where your ads are appearing and who you are actually reaching.</a:t>
            </a:r>
          </a:p>
          <a:p>
            <a:r>
              <a:rPr lang="en-US" sz="3200" dirty="0"/>
              <a:t>Understand what the numbers mean.</a:t>
            </a:r>
          </a:p>
          <a:p>
            <a:r>
              <a:rPr lang="en-US" sz="3200" dirty="0"/>
              <a:t>Monitor engagement/response.</a:t>
            </a:r>
          </a:p>
          <a:p>
            <a:r>
              <a:rPr lang="en-US" sz="3200" dirty="0"/>
              <a:t>Test images and audiences (A/B Testing).</a:t>
            </a:r>
          </a:p>
          <a:p>
            <a:r>
              <a:rPr lang="en-US" sz="3200" dirty="0"/>
              <a:t>Connect performance to Google Analytics and follow visitor behavior using trackable links.</a:t>
            </a:r>
          </a:p>
          <a:p>
            <a:r>
              <a:rPr lang="en-US" sz="3200" dirty="0"/>
              <a:t>Check regularly during the course of a campaign as results will shift over time as the algorithm adapts.</a:t>
            </a:r>
          </a:p>
          <a:p>
            <a:endParaRPr lang="en-US" sz="3200" b="1" dirty="0"/>
          </a:p>
          <a:p>
            <a:pPr marL="0" indent="0">
              <a:buNone/>
            </a:pPr>
            <a:br>
              <a:rPr lang="en-US" sz="2000" b="1" dirty="0"/>
            </a:br>
            <a:br>
              <a:rPr lang="en-US" sz="2000" b="1" dirty="0"/>
            </a:br>
            <a:endParaRPr lang="en-US" sz="2000" b="1" dirty="0"/>
          </a:p>
          <a:p>
            <a:pPr marL="0" indent="0">
              <a:buNone/>
            </a:pPr>
            <a:endParaRPr lang="en-US" i="1" dirty="0"/>
          </a:p>
          <a:p>
            <a:endParaRPr lang="en-US" dirty="0"/>
          </a:p>
          <a:p>
            <a:endParaRPr lang="en-US" dirty="0"/>
          </a:p>
        </p:txBody>
      </p:sp>
      <p:sp>
        <p:nvSpPr>
          <p:cNvPr id="6" name="TextBox 5">
            <a:extLst>
              <a:ext uri="{FF2B5EF4-FFF2-40B4-BE49-F238E27FC236}">
                <a16:creationId xmlns:a16="http://schemas.microsoft.com/office/drawing/2014/main" id="{024DD28B-B475-4536-A4CD-3CEB3A783CE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96898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Key Terms</a:t>
            </a:r>
          </a:p>
        </p:txBody>
      </p:sp>
      <p:sp>
        <p:nvSpPr>
          <p:cNvPr id="5" name="Content Placeholder 2"/>
          <p:cNvSpPr txBox="1">
            <a:spLocks/>
          </p:cNvSpPr>
          <p:nvPr/>
        </p:nvSpPr>
        <p:spPr>
          <a:xfrm>
            <a:off x="1097280" y="2258547"/>
            <a:ext cx="6814268" cy="4819675"/>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900" b="1" dirty="0"/>
              <a:t>Highlights: </a:t>
            </a:r>
            <a:r>
              <a:rPr lang="en-US" sz="2900" dirty="0"/>
              <a:t>as defined by Facebook Business Manager</a:t>
            </a:r>
          </a:p>
          <a:p>
            <a:pPr lvl="1"/>
            <a:r>
              <a:rPr lang="en-US" sz="2900" b="1" dirty="0"/>
              <a:t>Results: </a:t>
            </a:r>
            <a:r>
              <a:rPr lang="en-US" sz="2900" dirty="0"/>
              <a:t>The number of times your ad achieved an outcome, based on the objective you selected</a:t>
            </a:r>
          </a:p>
          <a:p>
            <a:pPr lvl="1"/>
            <a:r>
              <a:rPr lang="en-US" sz="2900" b="1" dirty="0"/>
              <a:t>Reach: </a:t>
            </a:r>
            <a:r>
              <a:rPr lang="en-US" sz="2900" dirty="0"/>
              <a:t>The number of people who saw your ads at least once. Reach is different from impressions, which may include multiple views of your ads by the same people.</a:t>
            </a:r>
          </a:p>
          <a:p>
            <a:pPr lvl="1"/>
            <a:r>
              <a:rPr lang="en-US" sz="2900" b="1" dirty="0"/>
              <a:t>Impressions: </a:t>
            </a:r>
            <a:r>
              <a:rPr lang="en-US" sz="2900" dirty="0"/>
              <a:t>The number of times your ads were viewed</a:t>
            </a:r>
          </a:p>
          <a:p>
            <a:pPr lvl="1"/>
            <a:r>
              <a:rPr lang="en-US" sz="2900" b="1" dirty="0"/>
              <a:t>Frequency: </a:t>
            </a:r>
            <a:r>
              <a:rPr lang="en-US" sz="2900" dirty="0"/>
              <a:t>The average number of times each person saw your ad</a:t>
            </a:r>
          </a:p>
          <a:p>
            <a:pPr lvl="1"/>
            <a:r>
              <a:rPr lang="en-US" sz="2900" b="1" dirty="0"/>
              <a:t>Cost per Result: </a:t>
            </a:r>
            <a:r>
              <a:rPr lang="en-US" sz="2900" dirty="0"/>
              <a:t>The average cost per result from your ads </a:t>
            </a:r>
          </a:p>
          <a:p>
            <a:pPr lvl="2"/>
            <a:r>
              <a:rPr lang="en-US" sz="2900" dirty="0"/>
              <a:t>Aim to keep this below $0.50.</a:t>
            </a:r>
          </a:p>
          <a:p>
            <a:pPr marL="457200" lvl="1" indent="0">
              <a:buNone/>
            </a:pPr>
            <a:br>
              <a:rPr lang="en-US" sz="25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a:blip r:embed="rId3"/>
          <a:stretch>
            <a:fillRect/>
          </a:stretch>
        </p:blipFill>
        <p:spPr>
          <a:xfrm>
            <a:off x="8128860" y="2418877"/>
            <a:ext cx="3279222" cy="2186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FEDBC015-5F3E-4431-B6A4-A9A1A5694D0F}"/>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516356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Key Terms continued</a:t>
            </a:r>
          </a:p>
        </p:txBody>
      </p:sp>
      <p:sp>
        <p:nvSpPr>
          <p:cNvPr id="5" name="Content Placeholder 2"/>
          <p:cNvSpPr txBox="1">
            <a:spLocks/>
          </p:cNvSpPr>
          <p:nvPr/>
        </p:nvSpPr>
        <p:spPr>
          <a:xfrm>
            <a:off x="641925" y="2095056"/>
            <a:ext cx="6867055" cy="481967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1"/>
            <a:r>
              <a:rPr lang="en-US" sz="1900" b="1" dirty="0"/>
              <a:t>Relevance: </a:t>
            </a:r>
            <a:r>
              <a:rPr lang="en-US" sz="1900" dirty="0"/>
              <a:t>A rating from 1 to 10 that estimates how well your target audience is responding to your ad. </a:t>
            </a:r>
          </a:p>
          <a:p>
            <a:pPr lvl="2"/>
            <a:r>
              <a:rPr lang="en-US" sz="1900" dirty="0"/>
              <a:t>Aim for at least a 6, but an 8-9 rating is preferred. </a:t>
            </a:r>
          </a:p>
          <a:p>
            <a:pPr lvl="1"/>
            <a:r>
              <a:rPr lang="en-US" sz="1900" b="1" dirty="0"/>
              <a:t>CTR (Click-through rate): </a:t>
            </a:r>
            <a:r>
              <a:rPr lang="en-US" sz="1900" dirty="0"/>
              <a:t>The percentage of times people saw your ad and performed a click (all clicks).</a:t>
            </a:r>
          </a:p>
          <a:p>
            <a:pPr lvl="2"/>
            <a:r>
              <a:rPr lang="en-US" sz="1900" dirty="0"/>
              <a:t>Aim to keep this above 3%.</a:t>
            </a:r>
          </a:p>
          <a:p>
            <a:pPr lvl="1"/>
            <a:r>
              <a:rPr lang="en-US" sz="1900" b="1" dirty="0"/>
              <a:t>CPM: </a:t>
            </a:r>
            <a:r>
              <a:rPr lang="en-US" sz="1900" dirty="0"/>
              <a:t>The average cost per 1,000 impressions</a:t>
            </a:r>
          </a:p>
          <a:p>
            <a:pPr lvl="1"/>
            <a:r>
              <a:rPr lang="en-US" sz="1900" b="1" dirty="0"/>
              <a:t>CPC (All): </a:t>
            </a:r>
            <a:r>
              <a:rPr lang="en-US" sz="1900" dirty="0"/>
              <a:t>The average cost for each click</a:t>
            </a:r>
          </a:p>
          <a:p>
            <a:pPr lvl="2"/>
            <a:r>
              <a:rPr lang="en-US" sz="1900" dirty="0"/>
              <a:t>Aim to keep this below $0.50.</a:t>
            </a:r>
            <a:br>
              <a:rPr lang="en-US" sz="25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a:blip r:embed="rId3"/>
          <a:stretch>
            <a:fillRect/>
          </a:stretch>
        </p:blipFill>
        <p:spPr>
          <a:xfrm>
            <a:off x="7600648" y="2417472"/>
            <a:ext cx="3438249" cy="2292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C3FDC9C7-E278-44DA-8096-CDEDD4DE4FA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20467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2192000" cy="6337883"/>
          </a:xfrm>
          <a:prstGeom prst="rect">
            <a:avLst/>
          </a:prstGeom>
        </p:spPr>
      </p:pic>
      <p:sp>
        <p:nvSpPr>
          <p:cNvPr id="4" name="TextBox 3">
            <a:extLst>
              <a:ext uri="{FF2B5EF4-FFF2-40B4-BE49-F238E27FC236}">
                <a16:creationId xmlns:a16="http://schemas.microsoft.com/office/drawing/2014/main" id="{920D041F-D30B-405F-8DD2-1A99083C7AF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436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Highlights to Keep in Mind</a:t>
            </a:r>
          </a:p>
        </p:txBody>
      </p:sp>
      <p:sp>
        <p:nvSpPr>
          <p:cNvPr id="3" name="Content Placeholder 2"/>
          <p:cNvSpPr>
            <a:spLocks noGrp="1"/>
          </p:cNvSpPr>
          <p:nvPr>
            <p:ph sz="half" idx="1"/>
          </p:nvPr>
        </p:nvSpPr>
        <p:spPr>
          <a:xfrm>
            <a:off x="1209261" y="1935157"/>
            <a:ext cx="5685656" cy="4586865"/>
          </a:xfrm>
        </p:spPr>
        <p:txBody>
          <a:bodyPr>
            <a:normAutofit lnSpcReduction="10000"/>
          </a:bodyPr>
          <a:lstStyle/>
          <a:p>
            <a:pPr>
              <a:buFont typeface="Wingdings" panose="05000000000000000000" pitchFamily="2" charset="2"/>
              <a:buChar char="§"/>
            </a:pPr>
            <a:r>
              <a:rPr lang="en-US" dirty="0"/>
              <a:t> Just because something is on the internet, it does not necessarily mean it is public domain.</a:t>
            </a:r>
          </a:p>
          <a:p>
            <a:pPr>
              <a:buFont typeface="Wingdings" panose="05000000000000000000" pitchFamily="2" charset="2"/>
              <a:buChar char="§"/>
            </a:pPr>
            <a:r>
              <a:rPr lang="en-US" dirty="0"/>
              <a:t> It is generally okay to share items that are on social media; that is the purpose of social media. However, be sure to give credit to the original creator; do not claim it as your original work.</a:t>
            </a:r>
          </a:p>
          <a:p>
            <a:pPr>
              <a:buFont typeface="Wingdings" panose="05000000000000000000" pitchFamily="2" charset="2"/>
              <a:buChar char="§"/>
            </a:pPr>
            <a:r>
              <a:rPr lang="en-US" dirty="0"/>
              <a:t> Understand that you are giving up some of your ownership rights when posting. Always read the terms and conditions.</a:t>
            </a:r>
          </a:p>
          <a:p>
            <a:pPr>
              <a:buFont typeface="Wingdings" panose="05000000000000000000" pitchFamily="2" charset="2"/>
              <a:buChar char="§"/>
            </a:pPr>
            <a:r>
              <a:rPr lang="en-US" dirty="0"/>
              <a:t> When creating posts, use public domain, fair use, or purchased stock images to avoid copyright infringement.</a:t>
            </a:r>
          </a:p>
          <a:p>
            <a:pPr>
              <a:buFont typeface="Wingdings" panose="05000000000000000000" pitchFamily="2" charset="2"/>
              <a:buChar char="§"/>
            </a:pPr>
            <a:r>
              <a:rPr lang="en-US" b="1" dirty="0"/>
              <a:t> For more on copyright and trademark basics, visit: </a:t>
            </a:r>
            <a:r>
              <a:rPr lang="en-US" b="1" dirty="0">
                <a:solidFill>
                  <a:schemeClr val="accent3"/>
                </a:solidFill>
              </a:rPr>
              <a:t>SDAdata.org/resources</a:t>
            </a:r>
            <a:endParaRPr lang="en-US" dirty="0">
              <a:solidFill>
                <a:schemeClr val="accent3"/>
              </a:solidFill>
            </a:endParaRPr>
          </a:p>
          <a:p>
            <a:endParaRPr lang="en-US" dirty="0"/>
          </a:p>
        </p:txBody>
      </p:sp>
      <p:pic>
        <p:nvPicPr>
          <p:cNvPr id="5" name="Content Placeholder 4"/>
          <p:cNvPicPr>
            <a:picLocks noGrp="1" noChangeAspect="1"/>
          </p:cNvPicPr>
          <p:nvPr>
            <p:ph sz="half" idx="2"/>
          </p:nvPr>
        </p:nvPicPr>
        <p:blipFill>
          <a:blip r:embed="rId3"/>
          <a:stretch>
            <a:fillRect/>
          </a:stretch>
        </p:blipFill>
        <p:spPr>
          <a:xfrm>
            <a:off x="6298009" y="1846263"/>
            <a:ext cx="4777583" cy="4022725"/>
          </a:xfrm>
        </p:spPr>
      </p:pic>
      <p:sp>
        <p:nvSpPr>
          <p:cNvPr id="6" name="TextBox 5">
            <a:extLst>
              <a:ext uri="{FF2B5EF4-FFF2-40B4-BE49-F238E27FC236}">
                <a16:creationId xmlns:a16="http://schemas.microsoft.com/office/drawing/2014/main" id="{D823D613-737A-459D-982A-BBEE3D81B1A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182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3988" y="1686067"/>
            <a:ext cx="8690199" cy="1446550"/>
          </a:xfrm>
          <a:prstGeom prst="rect">
            <a:avLst/>
          </a:prstGeom>
          <a:noFill/>
        </p:spPr>
        <p:txBody>
          <a:bodyPr wrap="none" rtlCol="0">
            <a:spAutoFit/>
          </a:bodyPr>
          <a:lstStyle/>
          <a:p>
            <a:r>
              <a:rPr lang="en-US" sz="8800" dirty="0">
                <a:solidFill>
                  <a:schemeClr val="accent2"/>
                </a:solidFill>
              </a:rPr>
              <a:t>#</a:t>
            </a:r>
            <a:r>
              <a:rPr lang="en-US" sz="8800" dirty="0" err="1">
                <a:solidFill>
                  <a:schemeClr val="accent2"/>
                </a:solidFill>
              </a:rPr>
              <a:t>DigitalEvangelism</a:t>
            </a:r>
            <a:endParaRPr lang="en-US" sz="8800" dirty="0">
              <a:solidFill>
                <a:schemeClr val="accent2"/>
              </a:solidFill>
            </a:endParaRPr>
          </a:p>
        </p:txBody>
      </p:sp>
      <p:sp>
        <p:nvSpPr>
          <p:cNvPr id="3" name="TextBox 2"/>
          <p:cNvSpPr txBox="1"/>
          <p:nvPr/>
        </p:nvSpPr>
        <p:spPr>
          <a:xfrm>
            <a:off x="1871224" y="3132617"/>
            <a:ext cx="8031879" cy="1446550"/>
          </a:xfrm>
          <a:prstGeom prst="rect">
            <a:avLst/>
          </a:prstGeom>
          <a:noFill/>
        </p:spPr>
        <p:txBody>
          <a:bodyPr wrap="none" rtlCol="0">
            <a:spAutoFit/>
          </a:bodyPr>
          <a:lstStyle/>
          <a:p>
            <a:r>
              <a:rPr lang="en-US" sz="8800" dirty="0">
                <a:solidFill>
                  <a:schemeClr val="accent6"/>
                </a:solidFill>
              </a:rPr>
              <a:t>@</a:t>
            </a:r>
            <a:r>
              <a:rPr lang="en-US" sz="8800" dirty="0" err="1">
                <a:solidFill>
                  <a:schemeClr val="accent6"/>
                </a:solidFill>
              </a:rPr>
              <a:t>DigiEvangelism</a:t>
            </a:r>
            <a:endParaRPr lang="en-US" sz="8800" dirty="0">
              <a:solidFill>
                <a:schemeClr val="accent6"/>
              </a:solidFill>
            </a:endParaRPr>
          </a:p>
        </p:txBody>
      </p:sp>
    </p:spTree>
    <p:extLst>
      <p:ext uri="{BB962C8B-B14F-4D97-AF65-F5344CB8AC3E}">
        <p14:creationId xmlns:p14="http://schemas.microsoft.com/office/powerpoint/2010/main" val="31770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Connect with us</a:t>
            </a:r>
          </a:p>
        </p:txBody>
      </p:sp>
      <p:sp>
        <p:nvSpPr>
          <p:cNvPr id="3" name="Content Placeholder 2"/>
          <p:cNvSpPr>
            <a:spLocks noGrp="1"/>
          </p:cNvSpPr>
          <p:nvPr>
            <p:ph sz="half" idx="1"/>
          </p:nvPr>
        </p:nvSpPr>
        <p:spPr>
          <a:xfrm>
            <a:off x="1261771" y="1857199"/>
            <a:ext cx="9893909" cy="5129706"/>
          </a:xfrm>
        </p:spPr>
        <p:txBody>
          <a:bodyPr>
            <a:normAutofit fontScale="70000" lnSpcReduction="20000"/>
          </a:bodyPr>
          <a:lstStyle/>
          <a:p>
            <a:pPr marL="0" indent="0">
              <a:buNone/>
            </a:pPr>
            <a:r>
              <a:rPr lang="en-US" sz="3800" dirty="0">
                <a:solidFill>
                  <a:schemeClr val="tx1"/>
                </a:solidFill>
                <a:latin typeface="+mj-lt"/>
              </a:rPr>
              <a:t>Follow</a:t>
            </a:r>
            <a:r>
              <a:rPr lang="en-US" sz="3800" dirty="0">
                <a:latin typeface="+mj-lt"/>
              </a:rPr>
              <a:t> </a:t>
            </a:r>
            <a:r>
              <a:rPr lang="en-US" sz="3800" b="1" dirty="0">
                <a:solidFill>
                  <a:schemeClr val="accent2"/>
                </a:solidFill>
                <a:latin typeface="+mj-lt"/>
              </a:rPr>
              <a:t>@</a:t>
            </a:r>
            <a:r>
              <a:rPr lang="en-US" sz="3800" b="1" dirty="0" err="1">
                <a:solidFill>
                  <a:schemeClr val="accent2"/>
                </a:solidFill>
                <a:latin typeface="+mj-lt"/>
              </a:rPr>
              <a:t>DigiEvangelism</a:t>
            </a:r>
            <a:r>
              <a:rPr lang="en-US" sz="3800" b="1" dirty="0">
                <a:solidFill>
                  <a:schemeClr val="accent2"/>
                </a:solidFill>
                <a:latin typeface="+mj-lt"/>
              </a:rPr>
              <a:t> </a:t>
            </a:r>
            <a:r>
              <a:rPr lang="en-US" sz="3800" dirty="0">
                <a:solidFill>
                  <a:schemeClr val="tx1"/>
                </a:solidFill>
                <a:latin typeface="+mj-lt"/>
              </a:rPr>
              <a:t>on Facebook, Twitter, and Instagram for tips, </a:t>
            </a:r>
            <a:br>
              <a:rPr lang="en-US" sz="3800" dirty="0">
                <a:solidFill>
                  <a:schemeClr val="tx1"/>
                </a:solidFill>
                <a:latin typeface="+mj-lt"/>
              </a:rPr>
            </a:br>
            <a:r>
              <a:rPr lang="en-US" sz="3800" dirty="0">
                <a:solidFill>
                  <a:schemeClr val="tx1"/>
                </a:solidFill>
                <a:latin typeface="+mj-lt"/>
              </a:rPr>
              <a:t>courses, resources, and videos. Or visit </a:t>
            </a:r>
            <a:r>
              <a:rPr lang="en-US" sz="3800" b="1" dirty="0">
                <a:solidFill>
                  <a:schemeClr val="accent2"/>
                </a:solidFill>
                <a:latin typeface="+mj-lt"/>
              </a:rPr>
              <a:t>SDAdata.org </a:t>
            </a:r>
            <a:r>
              <a:rPr lang="en-US" sz="3800" dirty="0">
                <a:solidFill>
                  <a:schemeClr val="tx1"/>
                </a:solidFill>
                <a:latin typeface="+mj-lt"/>
              </a:rPr>
              <a:t>and subscribe to our </a:t>
            </a:r>
            <a:r>
              <a:rPr lang="en-US" sz="3800" dirty="0" err="1">
                <a:solidFill>
                  <a:schemeClr val="tx1"/>
                </a:solidFill>
                <a:latin typeface="+mj-lt"/>
              </a:rPr>
              <a:t>eNewsletter</a:t>
            </a:r>
            <a:r>
              <a:rPr lang="en-US" sz="3800" dirty="0">
                <a:solidFill>
                  <a:schemeClr val="tx1"/>
                </a:solidFill>
                <a:latin typeface="+mj-lt"/>
              </a:rPr>
              <a:t>.</a:t>
            </a:r>
            <a:br>
              <a:rPr lang="en-US" sz="3800" b="1" dirty="0">
                <a:solidFill>
                  <a:schemeClr val="accent2"/>
                </a:solidFill>
                <a:latin typeface="+mj-lt"/>
              </a:rPr>
            </a:br>
            <a:endParaRPr lang="en-US" sz="3800" b="1" dirty="0">
              <a:solidFill>
                <a:schemeClr val="accent2"/>
              </a:solidFill>
              <a:latin typeface="+mj-lt"/>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Alvin Kibble, Vice President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alvinkibble@nadadventist.org</a:t>
            </a:r>
            <a:endParaRPr lang="en-US" sz="2900" u="sng" dirty="0">
              <a:solidFill>
                <a:schemeClr val="accent2"/>
              </a:solidFill>
              <a:latin typeface="+mj-lt"/>
              <a:hlinkClick r:id="rId3"/>
            </a:endParaRPr>
          </a:p>
          <a:p>
            <a:pPr>
              <a:defRPr sz="3200" b="1">
                <a:solidFill>
                  <a:srgbClr val="3989C3"/>
                </a:solidFill>
                <a:latin typeface="Helvetica Neue"/>
                <a:ea typeface="Helvetica Neue"/>
                <a:cs typeface="Helvetica Neue"/>
                <a:sym typeface="Helvetica Neue"/>
              </a:defRPr>
            </a:pPr>
            <a:endParaRPr lang="en-US" sz="2900" u="sng" dirty="0">
              <a:latin typeface="+mj-lt"/>
              <a:hlinkClick r:id="rId3"/>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Paul Hopkins, Director</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paulhopkins@nadadventist.org</a:t>
            </a:r>
            <a:endParaRPr lang="en-US" sz="2900" u="sng" dirty="0">
              <a:solidFill>
                <a:schemeClr val="accent2"/>
              </a:solidFill>
              <a:latin typeface="+mj-lt"/>
              <a:hlinkClick r:id="rId4"/>
            </a:endParaRPr>
          </a:p>
          <a:p>
            <a:pPr>
              <a:defRPr sz="3200" b="1">
                <a:solidFill>
                  <a:srgbClr val="3989C3"/>
                </a:solidFill>
                <a:latin typeface="Helvetica Neue"/>
                <a:ea typeface="Helvetica Neue"/>
                <a:cs typeface="Helvetica Neue"/>
                <a:sym typeface="Helvetica Neue"/>
              </a:defRPr>
            </a:pPr>
            <a:endParaRPr lang="en-US" sz="2900" u="sng" dirty="0">
              <a:latin typeface="+mj-lt"/>
              <a:hlinkClick r:id="rId4"/>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Jamie Domm, Digital Strategist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jamiedomm@nadadventist.org</a:t>
            </a:r>
          </a:p>
          <a:p>
            <a:pPr marL="0" indent="0">
              <a:buNone/>
            </a:pPr>
            <a:br>
              <a:rPr lang="en-US" sz="2900" i="1" dirty="0">
                <a:latin typeface="+mj-lt"/>
              </a:rPr>
            </a:br>
            <a:endParaRPr lang="en-US" sz="2900" dirty="0">
              <a:latin typeface="+mj-lt"/>
            </a:endParaRPr>
          </a:p>
        </p:txBody>
      </p:sp>
      <p:grpSp>
        <p:nvGrpSpPr>
          <p:cNvPr id="6" name="Group 615"/>
          <p:cNvGrpSpPr/>
          <p:nvPr/>
        </p:nvGrpSpPr>
        <p:grpSpPr>
          <a:xfrm>
            <a:off x="5456520" y="2869638"/>
            <a:ext cx="5648802" cy="2265579"/>
            <a:chOff x="0" y="0"/>
            <a:chExt cx="4364574" cy="1773641"/>
          </a:xfrm>
        </p:grpSpPr>
        <p:sp>
          <p:nvSpPr>
            <p:cNvPr id="7" name="Shape 613"/>
            <p:cNvSpPr/>
            <p:nvPr/>
          </p:nvSpPr>
          <p:spPr>
            <a:xfrm>
              <a:off x="0" y="0"/>
              <a:ext cx="4364575" cy="1696701"/>
            </a:xfrm>
            <a:prstGeom prst="rect">
              <a:avLst/>
            </a:prstGeom>
            <a:solidFill>
              <a:srgbClr val="FBFBFB"/>
            </a:solidFill>
            <a:ln w="25400" cap="flat">
              <a:solidFill>
                <a:srgbClr val="83827D"/>
              </a:solidFill>
              <a:prstDash val="solid"/>
              <a:miter lim="400000"/>
            </a:ln>
            <a:effectLst/>
          </p:spPr>
          <p:txBody>
            <a:bodyPr wrap="square" lIns="50800" tIns="50800" rIns="50800" bIns="50800" numCol="1" anchor="ctr">
              <a:noAutofit/>
            </a:bodyPr>
            <a:lstStyle/>
            <a:p>
              <a:pPr>
                <a:defRPr sz="3000">
                  <a:solidFill>
                    <a:srgbClr val="737373"/>
                  </a:solidFill>
                  <a:latin typeface="Helvetica Neue"/>
                  <a:ea typeface="Helvetica Neue"/>
                  <a:cs typeface="Helvetica Neue"/>
                  <a:sym typeface="Helvetica Neue"/>
                </a:defRPr>
              </a:pPr>
              <a:endParaRPr/>
            </a:p>
          </p:txBody>
        </p:sp>
        <p:pic>
          <p:nvPicPr>
            <p:cNvPr id="8" name="SM + BD Logo.png"/>
            <p:cNvPicPr>
              <a:picLocks noChangeAspect="1"/>
            </p:cNvPicPr>
            <p:nvPr/>
          </p:nvPicPr>
          <p:blipFill>
            <a:blip r:embed="rId5">
              <a:extLst/>
            </a:blip>
            <a:srcRect l="6666" t="35416" b="29044"/>
            <a:stretch>
              <a:fillRect/>
            </a:stretch>
          </p:blipFill>
          <p:spPr>
            <a:xfrm>
              <a:off x="141953" y="219741"/>
              <a:ext cx="4080848" cy="1553901"/>
            </a:xfrm>
            <a:prstGeom prst="rect">
              <a:avLst/>
            </a:prstGeom>
            <a:ln w="12700" cap="flat">
              <a:noFill/>
              <a:miter lim="400000"/>
            </a:ln>
            <a:effectLst/>
          </p:spPr>
        </p:pic>
      </p:grpSp>
    </p:spTree>
    <p:extLst>
      <p:ext uri="{BB962C8B-B14F-4D97-AF65-F5344CB8AC3E}">
        <p14:creationId xmlns:p14="http://schemas.microsoft.com/office/powerpoint/2010/main" val="219272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Digital Strategy</a:t>
            </a:r>
          </a:p>
        </p:txBody>
      </p:sp>
      <p:sp>
        <p:nvSpPr>
          <p:cNvPr id="3" name="Text Placeholder 2"/>
          <p:cNvSpPr>
            <a:spLocks noGrp="1"/>
          </p:cNvSpPr>
          <p:nvPr>
            <p:ph type="body" idx="1"/>
          </p:nvPr>
        </p:nvSpPr>
        <p:spPr/>
        <p:txBody>
          <a:bodyPr/>
          <a:lstStyle/>
          <a:p>
            <a:r>
              <a:rPr lang="en-US" dirty="0"/>
              <a:t>A formula for success</a:t>
            </a:r>
          </a:p>
        </p:txBody>
      </p:sp>
      <p:sp>
        <p:nvSpPr>
          <p:cNvPr id="4" name="TextBox 3">
            <a:extLst>
              <a:ext uri="{FF2B5EF4-FFF2-40B4-BE49-F238E27FC236}">
                <a16:creationId xmlns:a16="http://schemas.microsoft.com/office/drawing/2014/main" id="{2030D6B8-F928-43B9-9881-16C254191AF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087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a:t>
            </a:r>
          </a:p>
        </p:txBody>
      </p:sp>
      <p:sp>
        <p:nvSpPr>
          <p:cNvPr id="3" name="Content Placeholder 2"/>
          <p:cNvSpPr>
            <a:spLocks noGrp="1"/>
          </p:cNvSpPr>
          <p:nvPr>
            <p:ph sz="half" idx="1"/>
          </p:nvPr>
        </p:nvSpPr>
        <p:spPr>
          <a:xfrm>
            <a:off x="1097280" y="3601150"/>
            <a:ext cx="3198959" cy="2683109"/>
          </a:xfrm>
        </p:spPr>
        <p:txBody>
          <a:bodyPr>
            <a:noAutofit/>
          </a:bodyPr>
          <a:lstStyle/>
          <a:p>
            <a:pPr marL="0" indent="0">
              <a:buNone/>
            </a:pPr>
            <a:r>
              <a:rPr lang="en-US" sz="2400" b="1" dirty="0"/>
              <a:t>First, determine:</a:t>
            </a:r>
            <a:br>
              <a:rPr lang="en-US" sz="2400" b="1" dirty="0"/>
            </a:br>
            <a:r>
              <a:rPr lang="en-US" sz="2400" b="1" dirty="0"/>
              <a:t>  </a:t>
            </a:r>
            <a:r>
              <a:rPr lang="en-US" sz="2400" dirty="0"/>
              <a:t>Key performance goals</a:t>
            </a:r>
            <a:br>
              <a:rPr lang="en-US" sz="2400" dirty="0"/>
            </a:br>
            <a:r>
              <a:rPr lang="en-US" sz="2400" dirty="0"/>
              <a:t>  Audience</a:t>
            </a:r>
            <a:br>
              <a:rPr lang="en-US" sz="2400" dirty="0"/>
            </a:br>
            <a:r>
              <a:rPr lang="en-US" sz="2400" dirty="0"/>
              <a:t>  Platforms/channels</a:t>
            </a:r>
            <a:br>
              <a:rPr lang="en-US" sz="2400" dirty="0"/>
            </a:br>
            <a:r>
              <a:rPr lang="en-US" sz="2400" dirty="0"/>
              <a:t>  Timeline</a:t>
            </a:r>
            <a:br>
              <a:rPr lang="en-US" sz="2400" dirty="0"/>
            </a:br>
            <a:r>
              <a:rPr lang="en-US" sz="2400" dirty="0"/>
              <a:t>  Budget</a:t>
            </a:r>
          </a:p>
          <a:p>
            <a:endParaRPr lang="en-US" sz="1800" dirty="0"/>
          </a:p>
        </p:txBody>
      </p:sp>
      <p:pic>
        <p:nvPicPr>
          <p:cNvPr id="5" name="Content Placeholder 4"/>
          <p:cNvPicPr>
            <a:picLocks noGrp="1" noChangeAspect="1"/>
          </p:cNvPicPr>
          <p:nvPr>
            <p:ph sz="half" idx="2"/>
          </p:nvPr>
        </p:nvPicPr>
        <p:blipFill>
          <a:blip r:embed="rId3"/>
          <a:stretch>
            <a:fillRect/>
          </a:stretch>
        </p:blipFill>
        <p:spPr>
          <a:xfrm>
            <a:off x="7824747" y="622938"/>
            <a:ext cx="3526715" cy="2350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7419183" y="3324152"/>
            <a:ext cx="4475008" cy="1754326"/>
          </a:xfrm>
          <a:prstGeom prst="rect">
            <a:avLst/>
          </a:prstGeom>
          <a:noFill/>
        </p:spPr>
        <p:txBody>
          <a:bodyPr wrap="none" rtlCol="0">
            <a:spAutoFit/>
          </a:bodyPr>
          <a:lstStyle/>
          <a:p>
            <a:endParaRPr lang="en-US" dirty="0"/>
          </a:p>
          <a:p>
            <a:r>
              <a:rPr lang="en-US" sz="2400" b="1" dirty="0">
                <a:solidFill>
                  <a:schemeClr val="tx1">
                    <a:lumMod val="75000"/>
                    <a:lumOff val="25000"/>
                  </a:schemeClr>
                </a:solidFill>
              </a:rPr>
              <a:t>Finally, optimize &amp; manage:</a:t>
            </a:r>
            <a:br>
              <a:rPr lang="en-US" sz="2400" b="1" dirty="0">
                <a:solidFill>
                  <a:schemeClr val="tx1">
                    <a:lumMod val="75000"/>
                    <a:lumOff val="25000"/>
                  </a:schemeClr>
                </a:solidFill>
              </a:rPr>
            </a:br>
            <a:r>
              <a:rPr lang="en-US" sz="2400" b="1" dirty="0">
                <a:solidFill>
                  <a:schemeClr val="tx1">
                    <a:lumMod val="75000"/>
                    <a:lumOff val="25000"/>
                  </a:schemeClr>
                </a:solidFill>
              </a:rPr>
              <a:t>  </a:t>
            </a:r>
            <a:r>
              <a:rPr lang="en-US" sz="2400" dirty="0">
                <a:solidFill>
                  <a:schemeClr val="tx1">
                    <a:lumMod val="75000"/>
                    <a:lumOff val="25000"/>
                  </a:schemeClr>
                </a:solidFill>
              </a:rPr>
              <a:t>Trackable and measurable results</a:t>
            </a:r>
          </a:p>
          <a:p>
            <a:r>
              <a:rPr lang="en-US" sz="2400" dirty="0">
                <a:solidFill>
                  <a:schemeClr val="tx1">
                    <a:lumMod val="75000"/>
                    <a:lumOff val="25000"/>
                  </a:schemeClr>
                </a:solidFill>
              </a:rPr>
              <a:t>  Engagement</a:t>
            </a:r>
          </a:p>
          <a:p>
            <a:endParaRPr lang="en-US" dirty="0"/>
          </a:p>
        </p:txBody>
      </p:sp>
      <p:sp>
        <p:nvSpPr>
          <p:cNvPr id="6" name="TextBox 5"/>
          <p:cNvSpPr txBox="1"/>
          <p:nvPr/>
        </p:nvSpPr>
        <p:spPr>
          <a:xfrm>
            <a:off x="4661422" y="3601150"/>
            <a:ext cx="2392578" cy="1477328"/>
          </a:xfrm>
          <a:prstGeom prst="rect">
            <a:avLst/>
          </a:prstGeom>
          <a:noFill/>
        </p:spPr>
        <p:txBody>
          <a:bodyPr wrap="none" rtlCol="0">
            <a:spAutoFit/>
          </a:bodyPr>
          <a:lstStyle/>
          <a:p>
            <a:r>
              <a:rPr lang="en-US" sz="2400" b="1" dirty="0">
                <a:solidFill>
                  <a:schemeClr val="tx1">
                    <a:lumMod val="75000"/>
                    <a:lumOff val="25000"/>
                  </a:schemeClr>
                </a:solidFill>
              </a:rPr>
              <a:t>Next, develop:</a:t>
            </a:r>
          </a:p>
          <a:p>
            <a:r>
              <a:rPr lang="en-US" sz="2400" dirty="0">
                <a:solidFill>
                  <a:schemeClr val="tx1">
                    <a:lumMod val="75000"/>
                    <a:lumOff val="25000"/>
                  </a:schemeClr>
                </a:solidFill>
              </a:rPr>
              <a:t>  Content strategy</a:t>
            </a:r>
          </a:p>
          <a:p>
            <a:r>
              <a:rPr lang="en-US" sz="2400" dirty="0">
                <a:solidFill>
                  <a:schemeClr val="tx1">
                    <a:lumMod val="75000"/>
                    <a:lumOff val="25000"/>
                  </a:schemeClr>
                </a:solidFill>
              </a:rPr>
              <a:t>  Partnerships</a:t>
            </a:r>
          </a:p>
          <a:p>
            <a:endParaRPr lang="en-US" dirty="0"/>
          </a:p>
        </p:txBody>
      </p:sp>
      <p:sp>
        <p:nvSpPr>
          <p:cNvPr id="7" name="TextBox 6">
            <a:extLst>
              <a:ext uri="{FF2B5EF4-FFF2-40B4-BE49-F238E27FC236}">
                <a16:creationId xmlns:a16="http://schemas.microsoft.com/office/drawing/2014/main" id="{22E3E57C-E1E5-44D8-A41A-9F786B54E51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0158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Social Media?</a:t>
            </a:r>
          </a:p>
        </p:txBody>
      </p:sp>
      <p:sp>
        <p:nvSpPr>
          <p:cNvPr id="3" name="Content Placeholder 2"/>
          <p:cNvSpPr>
            <a:spLocks noGrp="1"/>
          </p:cNvSpPr>
          <p:nvPr>
            <p:ph sz="half" idx="1"/>
          </p:nvPr>
        </p:nvSpPr>
        <p:spPr>
          <a:xfrm>
            <a:off x="1172069" y="1918447"/>
            <a:ext cx="5165978" cy="4329953"/>
          </a:xfrm>
        </p:spPr>
        <p:txBody>
          <a:bodyPr>
            <a:normAutofit/>
          </a:bodyPr>
          <a:lstStyle/>
          <a:p>
            <a:pPr marL="0" indent="0">
              <a:buNone/>
            </a:pPr>
            <a:r>
              <a:rPr lang="en-US" sz="2400" b="1" dirty="0"/>
              <a:t>Top 7 reasons non-profits use social media, according to </a:t>
            </a:r>
            <a:r>
              <a:rPr lang="en-US" sz="2400" b="1" dirty="0" err="1"/>
              <a:t>Hubspot</a:t>
            </a:r>
            <a:r>
              <a:rPr lang="en-US" sz="2400" b="1" dirty="0"/>
              <a:t>:</a:t>
            </a:r>
          </a:p>
          <a:p>
            <a:pPr>
              <a:buFont typeface="Wingdings" panose="05000000000000000000" pitchFamily="2" charset="2"/>
              <a:buChar char="§"/>
            </a:pPr>
            <a:r>
              <a:rPr lang="en-US" sz="2400" dirty="0"/>
              <a:t> Share news </a:t>
            </a:r>
          </a:p>
          <a:p>
            <a:pPr>
              <a:buFont typeface="Wingdings" panose="05000000000000000000" pitchFamily="2" charset="2"/>
              <a:buChar char="§"/>
            </a:pPr>
            <a:r>
              <a:rPr lang="en-US" sz="2400" dirty="0"/>
              <a:t> Increase brand recognition</a:t>
            </a:r>
          </a:p>
          <a:p>
            <a:pPr>
              <a:buFont typeface="Wingdings" panose="05000000000000000000" pitchFamily="2" charset="2"/>
              <a:buChar char="§"/>
            </a:pPr>
            <a:r>
              <a:rPr lang="en-US" sz="2400" dirty="0"/>
              <a:t> Educate about a cause and/or mission</a:t>
            </a:r>
          </a:p>
          <a:p>
            <a:pPr>
              <a:buFont typeface="Wingdings" panose="05000000000000000000" pitchFamily="2" charset="2"/>
              <a:buChar char="§"/>
            </a:pPr>
            <a:r>
              <a:rPr lang="en-US" sz="2400" dirty="0"/>
              <a:t> Fundraise </a:t>
            </a:r>
          </a:p>
          <a:p>
            <a:pPr>
              <a:buFont typeface="Wingdings" panose="05000000000000000000" pitchFamily="2" charset="2"/>
              <a:buChar char="§"/>
            </a:pPr>
            <a:r>
              <a:rPr lang="en-US" sz="2400" dirty="0"/>
              <a:t> Recruit volunteers</a:t>
            </a:r>
          </a:p>
          <a:p>
            <a:pPr>
              <a:buFont typeface="Wingdings" panose="05000000000000000000" pitchFamily="2" charset="2"/>
              <a:buChar char="§"/>
            </a:pPr>
            <a:r>
              <a:rPr lang="en-US" sz="2400" dirty="0"/>
              <a:t> Recognize donors </a:t>
            </a:r>
          </a:p>
          <a:p>
            <a:pPr>
              <a:buFont typeface="Wingdings" panose="05000000000000000000" pitchFamily="2" charset="2"/>
              <a:buChar char="§"/>
            </a:pPr>
            <a:r>
              <a:rPr lang="en-US" sz="2400" dirty="0"/>
              <a:t> Recruit employees</a:t>
            </a:r>
            <a:endParaRPr lang="en-US" dirty="0"/>
          </a:p>
        </p:txBody>
      </p:sp>
      <p:pic>
        <p:nvPicPr>
          <p:cNvPr id="5" name="Content Placeholder 4"/>
          <p:cNvPicPr>
            <a:picLocks noGrp="1" noChangeAspect="1"/>
          </p:cNvPicPr>
          <p:nvPr>
            <p:ph sz="half" idx="2"/>
          </p:nvPr>
        </p:nvPicPr>
        <p:blipFill>
          <a:blip r:embed="rId3"/>
          <a:stretch>
            <a:fillRect/>
          </a:stretch>
        </p:blipFill>
        <p:spPr>
          <a:xfrm>
            <a:off x="6571440" y="2112100"/>
            <a:ext cx="4584240" cy="3056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387E257-FFD6-4971-8C57-7DB2C3C2D7E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8135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1189824" y="2002785"/>
            <a:ext cx="5477423" cy="4329953"/>
          </a:xfrm>
        </p:spPr>
        <p:txBody>
          <a:bodyPr>
            <a:normAutofit/>
          </a:bodyPr>
          <a:lstStyle/>
          <a:p>
            <a:pPr>
              <a:buFont typeface="Wingdings" panose="05000000000000000000" pitchFamily="2" charset="2"/>
              <a:buChar char="§"/>
            </a:pPr>
            <a:r>
              <a:rPr lang="en-US" sz="2400" b="1" dirty="0"/>
              <a:t> </a:t>
            </a:r>
            <a:r>
              <a:rPr lang="en-US" sz="2400" dirty="0"/>
              <a:t>Determine purpose &amp; goals.</a:t>
            </a:r>
          </a:p>
          <a:p>
            <a:pPr>
              <a:buFont typeface="Wingdings" panose="05000000000000000000" pitchFamily="2" charset="2"/>
              <a:buChar char="§"/>
            </a:pPr>
            <a:r>
              <a:rPr lang="en-US" sz="2400" dirty="0"/>
              <a:t> Determine target audience.</a:t>
            </a:r>
          </a:p>
          <a:p>
            <a:pPr>
              <a:buFont typeface="Wingdings" panose="05000000000000000000" pitchFamily="2" charset="2"/>
              <a:buChar char="§"/>
            </a:pPr>
            <a:r>
              <a:rPr lang="en-US" sz="2400" dirty="0"/>
              <a:t> Develop personas.</a:t>
            </a:r>
          </a:p>
          <a:p>
            <a:pPr>
              <a:buFont typeface="Wingdings" panose="05000000000000000000" pitchFamily="2" charset="2"/>
              <a:buChar char="§"/>
            </a:pPr>
            <a:r>
              <a:rPr lang="en-US" sz="2400" dirty="0"/>
              <a:t> Choose the right platforms/channels.</a:t>
            </a:r>
          </a:p>
          <a:p>
            <a:pPr>
              <a:buFont typeface="Wingdings" panose="05000000000000000000" pitchFamily="2" charset="2"/>
              <a:buChar char="§"/>
            </a:pPr>
            <a:r>
              <a:rPr lang="en-US" sz="2400" dirty="0"/>
              <a:t> Strategize for internal v. external communication.</a:t>
            </a:r>
          </a:p>
          <a:p>
            <a:pPr>
              <a:buFont typeface="Wingdings" panose="05000000000000000000" pitchFamily="2" charset="2"/>
              <a:buChar char="§"/>
            </a:pPr>
            <a:r>
              <a:rPr lang="en-US" sz="2400" dirty="0"/>
              <a:t> Use an integrated approach to cut through the clutter (remember “rule of 7”).</a:t>
            </a:r>
          </a:p>
          <a:p>
            <a:pPr marL="0" indent="0">
              <a:buNone/>
            </a:pPr>
            <a:endParaRPr lang="en-US" dirty="0"/>
          </a:p>
        </p:txBody>
      </p:sp>
      <p:pic>
        <p:nvPicPr>
          <p:cNvPr id="5" name="Content Placeholder 4">
            <a:extLst>
              <a:ext uri="{FF2B5EF4-FFF2-40B4-BE49-F238E27FC236}">
                <a16:creationId xmlns:a16="http://schemas.microsoft.com/office/drawing/2014/main" id="{1B97BC84-597B-409D-93B1-D45A29A9A151}"/>
              </a:ext>
            </a:extLst>
          </p:cNvPr>
          <p:cNvPicPr>
            <a:picLocks noGrp="1" noChangeAspect="1"/>
          </p:cNvPicPr>
          <p:nvPr>
            <p:ph sz="half" idx="2"/>
          </p:nvPr>
        </p:nvPicPr>
        <p:blipFill rotWithShape="1">
          <a:blip r:embed="rId3"/>
          <a:srcRect l="14616" t="14993" r="5288" b="11737"/>
          <a:stretch/>
        </p:blipFill>
        <p:spPr>
          <a:xfrm>
            <a:off x="7084380" y="1918447"/>
            <a:ext cx="4136994" cy="3784381"/>
          </a:xfrm>
        </p:spPr>
      </p:pic>
      <p:sp>
        <p:nvSpPr>
          <p:cNvPr id="6" name="TextBox 5">
            <a:extLst>
              <a:ext uri="{FF2B5EF4-FFF2-40B4-BE49-F238E27FC236}">
                <a16:creationId xmlns:a16="http://schemas.microsoft.com/office/drawing/2014/main" id="{D387E257-FFD6-4971-8C57-7DB2C3C2D7E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624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NAD Official Branding 1">
      <a:dk1>
        <a:srgbClr val="000000"/>
      </a:dk1>
      <a:lt1>
        <a:srgbClr val="FFFFFF"/>
      </a:lt1>
      <a:dk2>
        <a:srgbClr val="003B5C"/>
      </a:dk2>
      <a:lt2>
        <a:srgbClr val="FFFFFF"/>
      </a:lt2>
      <a:accent1>
        <a:srgbClr val="F0B323"/>
      </a:accent1>
      <a:accent2>
        <a:srgbClr val="003B5C"/>
      </a:accent2>
      <a:accent3>
        <a:srgbClr val="D86018"/>
      </a:accent3>
      <a:accent4>
        <a:srgbClr val="497728"/>
      </a:accent4>
      <a:accent5>
        <a:srgbClr val="7D2248"/>
      </a:accent5>
      <a:accent6>
        <a:srgbClr val="007681"/>
      </a:accent6>
      <a:hlink>
        <a:srgbClr val="4E3628"/>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6415</TotalTime>
  <Words>3635</Words>
  <Application>Microsoft Office PowerPoint</Application>
  <PresentationFormat>Widescreen</PresentationFormat>
  <Paragraphs>426</Paragraphs>
  <Slides>51</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Calibri</vt:lpstr>
      <vt:lpstr>Calibri Light</vt:lpstr>
      <vt:lpstr>Helvetica Neue</vt:lpstr>
      <vt:lpstr>Wingdings</vt:lpstr>
      <vt:lpstr>Wingdings 3</vt:lpstr>
      <vt:lpstr>Retrospect</vt:lpstr>
      <vt:lpstr>Best Practices for Social Media</vt:lpstr>
      <vt:lpstr>Managing Work Accounts</vt:lpstr>
      <vt:lpstr>Account Management</vt:lpstr>
      <vt:lpstr>Copyright Laws</vt:lpstr>
      <vt:lpstr>Highlights to Keep in Mind</vt:lpstr>
      <vt:lpstr>Digital Strategy</vt:lpstr>
      <vt:lpstr>Framework</vt:lpstr>
      <vt:lpstr>Why Use Social Media?</vt:lpstr>
      <vt:lpstr>Summary</vt:lpstr>
      <vt:lpstr>Determine performance metrics.</vt:lpstr>
      <vt:lpstr>Mapping Out A Plan</vt:lpstr>
      <vt:lpstr>Get organized.</vt:lpstr>
      <vt:lpstr>Content Strategy</vt:lpstr>
      <vt:lpstr>Learn to write for social media.</vt:lpstr>
      <vt:lpstr>Guidelines for Choosing Good Photos</vt:lpstr>
      <vt:lpstr>80/20 Rule</vt:lpstr>
      <vt:lpstr>Partnerships benefit you.</vt:lpstr>
      <vt:lpstr>Who can you work with?</vt:lpstr>
      <vt:lpstr>Create a POD. </vt:lpstr>
      <vt:lpstr>Making Partnerships Easy</vt:lpstr>
      <vt:lpstr>Tracking &amp; Advertising</vt:lpstr>
      <vt:lpstr>Paid Ads and Budgeting</vt:lpstr>
      <vt:lpstr>What’s appropriate to spend?</vt:lpstr>
      <vt:lpstr>Tracking and measuring results.</vt:lpstr>
      <vt:lpstr>Create reports.</vt:lpstr>
      <vt:lpstr>Types of Social Media Metrics</vt:lpstr>
      <vt:lpstr>Overview of Facebook Ads/Business Manager</vt:lpstr>
      <vt:lpstr>Business Manager basics</vt:lpstr>
      <vt:lpstr>Targeting</vt:lpstr>
      <vt:lpstr>Basic Ways To Target</vt:lpstr>
      <vt:lpstr>PowerPoint Presentation</vt:lpstr>
      <vt:lpstr>Ad Placement</vt:lpstr>
      <vt:lpstr>PowerPoint Presentation</vt:lpstr>
      <vt:lpstr>Placements</vt:lpstr>
      <vt:lpstr>Budget &amp; Schedule</vt:lpstr>
      <vt:lpstr>PowerPoint Presentation</vt:lpstr>
      <vt:lpstr>Types of Ads</vt:lpstr>
      <vt:lpstr>Promote your page.</vt:lpstr>
      <vt:lpstr>Website Ads</vt:lpstr>
      <vt:lpstr>Boosted Posts</vt:lpstr>
      <vt:lpstr>Video Views</vt:lpstr>
      <vt:lpstr>Event Response Ads</vt:lpstr>
      <vt:lpstr>General Tips</vt:lpstr>
      <vt:lpstr>PowerPoint Presentation</vt:lpstr>
      <vt:lpstr>Analysis</vt:lpstr>
      <vt:lpstr>Facebook Ads Insights</vt:lpstr>
      <vt:lpstr>Key Terms</vt:lpstr>
      <vt:lpstr>Key Terms continued</vt:lpstr>
      <vt:lpstr>PowerPoint Presentation</vt:lpstr>
      <vt:lpstr>PowerPoint Presentation</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Jamie Jean Domm</cp:lastModifiedBy>
  <cp:revision>570</cp:revision>
  <dcterms:created xsi:type="dcterms:W3CDTF">2016-09-01T14:27:30Z</dcterms:created>
  <dcterms:modified xsi:type="dcterms:W3CDTF">2018-01-25T21:53:52Z</dcterms:modified>
</cp:coreProperties>
</file>