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0" r:id="rId2"/>
    <p:sldId id="278" r:id="rId3"/>
    <p:sldId id="275" r:id="rId4"/>
    <p:sldId id="277" r:id="rId5"/>
    <p:sldId id="279" r:id="rId6"/>
    <p:sldId id="303" r:id="rId7"/>
    <p:sldId id="299" r:id="rId8"/>
    <p:sldId id="280" r:id="rId9"/>
    <p:sldId id="296" r:id="rId10"/>
    <p:sldId id="284" r:id="rId11"/>
    <p:sldId id="282" r:id="rId12"/>
    <p:sldId id="281" r:id="rId13"/>
    <p:sldId id="283" r:id="rId14"/>
    <p:sldId id="287" r:id="rId15"/>
    <p:sldId id="285" r:id="rId16"/>
    <p:sldId id="286" r:id="rId17"/>
    <p:sldId id="291" r:id="rId18"/>
    <p:sldId id="290" r:id="rId19"/>
    <p:sldId id="292" r:id="rId20"/>
    <p:sldId id="300" r:id="rId21"/>
    <p:sldId id="289" r:id="rId22"/>
    <p:sldId id="293" r:id="rId23"/>
    <p:sldId id="294" r:id="rId24"/>
    <p:sldId id="301" r:id="rId25"/>
    <p:sldId id="302" r:id="rId26"/>
    <p:sldId id="295" r:id="rId27"/>
    <p:sldId id="297" r:id="rId28"/>
    <p:sldId id="30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2" autoAdjust="0"/>
    <p:restoredTop sz="80269" autoAdjust="0"/>
  </p:normalViewPr>
  <p:slideViewPr>
    <p:cSldViewPr snapToGrid="0">
      <p:cViewPr varScale="1">
        <p:scale>
          <a:sx n="92" d="100"/>
          <a:sy n="92" d="100"/>
        </p:scale>
        <p:origin x="1275"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Social Media Growth Over The Duration</a:t>
            </a:r>
            <a:r>
              <a:rPr lang="en-US" baseline="0" dirty="0"/>
              <a:t> of the Campaign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Facebook</c:v>
                </c:pt>
              </c:strCache>
            </c:strRef>
          </c:tx>
          <c:spPr>
            <a:solidFill>
              <a:schemeClr val="accent1"/>
            </a:solidFill>
            <a:ln>
              <a:noFill/>
            </a:ln>
            <a:effectLst/>
          </c:spPr>
          <c:invertIfNegative val="0"/>
          <c:cat>
            <c:strRef>
              <c:f>Sheet1!$A$2:$A$7</c:f>
              <c:strCache>
                <c:ptCount val="6"/>
                <c:pt idx="0">
                  <c:v>June</c:v>
                </c:pt>
                <c:pt idx="1">
                  <c:v>July</c:v>
                </c:pt>
                <c:pt idx="2">
                  <c:v>August</c:v>
                </c:pt>
                <c:pt idx="3">
                  <c:v>September</c:v>
                </c:pt>
                <c:pt idx="4">
                  <c:v>October (week before launch)</c:v>
                </c:pt>
                <c:pt idx="5">
                  <c:v>Final</c:v>
                </c:pt>
              </c:strCache>
            </c:strRef>
          </c:cat>
          <c:val>
            <c:numRef>
              <c:f>Sheet1!$B$2:$B$7</c:f>
              <c:numCache>
                <c:formatCode>General</c:formatCode>
                <c:ptCount val="6"/>
                <c:pt idx="0">
                  <c:v>62</c:v>
                </c:pt>
                <c:pt idx="1">
                  <c:v>430</c:v>
                </c:pt>
                <c:pt idx="2" formatCode="#,##0">
                  <c:v>1011</c:v>
                </c:pt>
                <c:pt idx="3" formatCode="#,##0">
                  <c:v>1289</c:v>
                </c:pt>
                <c:pt idx="4" formatCode="#,##0">
                  <c:v>1359</c:v>
                </c:pt>
                <c:pt idx="5" formatCode="#,##0">
                  <c:v>4776</c:v>
                </c:pt>
              </c:numCache>
            </c:numRef>
          </c:val>
          <c:extLst>
            <c:ext xmlns:c16="http://schemas.microsoft.com/office/drawing/2014/chart" uri="{C3380CC4-5D6E-409C-BE32-E72D297353CC}">
              <c16:uniqueId val="{00000000-CDD1-4198-B2F5-291B2980AD2C}"/>
            </c:ext>
          </c:extLst>
        </c:ser>
        <c:ser>
          <c:idx val="1"/>
          <c:order val="1"/>
          <c:tx>
            <c:strRef>
              <c:f>Sheet1!$C$1</c:f>
              <c:strCache>
                <c:ptCount val="1"/>
                <c:pt idx="0">
                  <c:v>Twitter</c:v>
                </c:pt>
              </c:strCache>
            </c:strRef>
          </c:tx>
          <c:spPr>
            <a:solidFill>
              <a:schemeClr val="accent2"/>
            </a:solidFill>
            <a:ln>
              <a:noFill/>
            </a:ln>
            <a:effectLst/>
          </c:spPr>
          <c:invertIfNegative val="0"/>
          <c:cat>
            <c:strRef>
              <c:f>Sheet1!$A$2:$A$7</c:f>
              <c:strCache>
                <c:ptCount val="6"/>
                <c:pt idx="0">
                  <c:v>June</c:v>
                </c:pt>
                <c:pt idx="1">
                  <c:v>July</c:v>
                </c:pt>
                <c:pt idx="2">
                  <c:v>August</c:v>
                </c:pt>
                <c:pt idx="3">
                  <c:v>September</c:v>
                </c:pt>
                <c:pt idx="4">
                  <c:v>October (week before launch)</c:v>
                </c:pt>
                <c:pt idx="5">
                  <c:v>Final</c:v>
                </c:pt>
              </c:strCache>
            </c:strRef>
          </c:cat>
          <c:val>
            <c:numRef>
              <c:f>Sheet1!$C$2:$C$7</c:f>
              <c:numCache>
                <c:formatCode>General</c:formatCode>
                <c:ptCount val="6"/>
                <c:pt idx="0">
                  <c:v>9</c:v>
                </c:pt>
                <c:pt idx="1">
                  <c:v>40</c:v>
                </c:pt>
                <c:pt idx="2">
                  <c:v>70</c:v>
                </c:pt>
                <c:pt idx="3">
                  <c:v>118</c:v>
                </c:pt>
                <c:pt idx="4">
                  <c:v>140</c:v>
                </c:pt>
                <c:pt idx="5">
                  <c:v>520</c:v>
                </c:pt>
              </c:numCache>
            </c:numRef>
          </c:val>
          <c:extLst>
            <c:ext xmlns:c16="http://schemas.microsoft.com/office/drawing/2014/chart" uri="{C3380CC4-5D6E-409C-BE32-E72D297353CC}">
              <c16:uniqueId val="{00000001-CDD1-4198-B2F5-291B2980AD2C}"/>
            </c:ext>
          </c:extLst>
        </c:ser>
        <c:ser>
          <c:idx val="2"/>
          <c:order val="2"/>
          <c:tx>
            <c:strRef>
              <c:f>Sheet1!$D$1</c:f>
              <c:strCache>
                <c:ptCount val="1"/>
                <c:pt idx="0">
                  <c:v>Instagram</c:v>
                </c:pt>
              </c:strCache>
            </c:strRef>
          </c:tx>
          <c:spPr>
            <a:solidFill>
              <a:schemeClr val="accent3"/>
            </a:solidFill>
            <a:ln>
              <a:noFill/>
            </a:ln>
            <a:effectLst/>
          </c:spPr>
          <c:invertIfNegative val="0"/>
          <c:cat>
            <c:strRef>
              <c:f>Sheet1!$A$2:$A$7</c:f>
              <c:strCache>
                <c:ptCount val="6"/>
                <c:pt idx="0">
                  <c:v>June</c:v>
                </c:pt>
                <c:pt idx="1">
                  <c:v>July</c:v>
                </c:pt>
                <c:pt idx="2">
                  <c:v>August</c:v>
                </c:pt>
                <c:pt idx="3">
                  <c:v>September</c:v>
                </c:pt>
                <c:pt idx="4">
                  <c:v>October (week before launch)</c:v>
                </c:pt>
                <c:pt idx="5">
                  <c:v>Final</c:v>
                </c:pt>
              </c:strCache>
            </c:strRef>
          </c:cat>
          <c:val>
            <c:numRef>
              <c:f>Sheet1!$D$2:$D$7</c:f>
              <c:numCache>
                <c:formatCode>General</c:formatCode>
                <c:ptCount val="6"/>
                <c:pt idx="0">
                  <c:v>3</c:v>
                </c:pt>
                <c:pt idx="1">
                  <c:v>36</c:v>
                </c:pt>
                <c:pt idx="2">
                  <c:v>74</c:v>
                </c:pt>
                <c:pt idx="3">
                  <c:v>113</c:v>
                </c:pt>
                <c:pt idx="4">
                  <c:v>131</c:v>
                </c:pt>
                <c:pt idx="5">
                  <c:v>393</c:v>
                </c:pt>
              </c:numCache>
            </c:numRef>
          </c:val>
          <c:extLst>
            <c:ext xmlns:c16="http://schemas.microsoft.com/office/drawing/2014/chart" uri="{C3380CC4-5D6E-409C-BE32-E72D297353CC}">
              <c16:uniqueId val="{00000002-CDD1-4198-B2F5-291B2980AD2C}"/>
            </c:ext>
          </c:extLst>
        </c:ser>
        <c:dLbls>
          <c:showLegendKey val="0"/>
          <c:showVal val="0"/>
          <c:showCatName val="0"/>
          <c:showSerName val="0"/>
          <c:showPercent val="0"/>
          <c:showBubbleSize val="0"/>
        </c:dLbls>
        <c:gapWidth val="150"/>
        <c:overlap val="100"/>
        <c:axId val="308712712"/>
        <c:axId val="308713040"/>
      </c:barChart>
      <c:catAx>
        <c:axId val="308712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8713040"/>
        <c:crosses val="autoZero"/>
        <c:auto val="1"/>
        <c:lblAlgn val="ctr"/>
        <c:lblOffset val="100"/>
        <c:noMultiLvlLbl val="0"/>
      </c:catAx>
      <c:valAx>
        <c:axId val="308713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8712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Top Channels for Main Website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Top Channels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2B-46E1-96B0-C5FED5E898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B72B-46E1-96B0-C5FED5E898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72B-46E1-96B0-C5FED5E898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B72B-46E1-96B0-C5FED5E898D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2B-46E1-96B0-C5FED5E898D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2B-46E1-96B0-C5FED5E898D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2B-46E1-96B0-C5FED5E898D8}"/>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2B-46E1-96B0-C5FED5E898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Direct</c:v>
                </c:pt>
                <c:pt idx="1">
                  <c:v>Organic Search</c:v>
                </c:pt>
                <c:pt idx="2">
                  <c:v>Social Media</c:v>
                </c:pt>
                <c:pt idx="3">
                  <c:v>Referral</c:v>
                </c:pt>
              </c:strCache>
            </c:strRef>
          </c:cat>
          <c:val>
            <c:numRef>
              <c:f>Sheet1!$B$2:$B$5</c:f>
              <c:numCache>
                <c:formatCode>0.00%</c:formatCode>
                <c:ptCount val="4"/>
                <c:pt idx="0">
                  <c:v>0.376</c:v>
                </c:pt>
                <c:pt idx="1">
                  <c:v>0.30399999999999999</c:v>
                </c:pt>
                <c:pt idx="2">
                  <c:v>0.25700000000000001</c:v>
                </c:pt>
                <c:pt idx="3">
                  <c:v>6.3E-2</c:v>
                </c:pt>
              </c:numCache>
            </c:numRef>
          </c:val>
          <c:extLst>
            <c:ext xmlns:c16="http://schemas.microsoft.com/office/drawing/2014/chart" uri="{C3380CC4-5D6E-409C-BE32-E72D297353CC}">
              <c16:uniqueId val="{00000000-B72B-46E1-96B0-C5FED5E898D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Total</a:t>
            </a:r>
            <a:r>
              <a:rPr lang="en-US" baseline="0" dirty="0"/>
              <a:t> Video Views Across All Measurable Platforms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765475732171397E-2"/>
          <c:y val="9.4155080362487903E-2"/>
          <c:w val="0.89378334153543304"/>
          <c:h val="0.76748654235442038"/>
        </c:manualLayout>
      </c:layout>
      <c:barChart>
        <c:barDir val="col"/>
        <c:grouping val="clustered"/>
        <c:varyColors val="0"/>
        <c:ser>
          <c:idx val="0"/>
          <c:order val="0"/>
          <c:tx>
            <c:strRef>
              <c:f>Sheet1!$B$1</c:f>
              <c:strCache>
                <c:ptCount val="1"/>
                <c:pt idx="0">
                  <c:v>Platform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Facebook Total</c:v>
                </c:pt>
                <c:pt idx="1">
                  <c:v>Instagram</c:v>
                </c:pt>
                <c:pt idx="2">
                  <c:v>Hope Channel NAD Website LIVE</c:v>
                </c:pt>
                <c:pt idx="3">
                  <c:v>Brightcove LIVE</c:v>
                </c:pt>
                <c:pt idx="4">
                  <c:v>YouTube (English + Spanish)</c:v>
                </c:pt>
                <c:pt idx="5">
                  <c:v>All Platforms Combined</c:v>
                </c:pt>
              </c:strCache>
            </c:strRef>
          </c:cat>
          <c:val>
            <c:numRef>
              <c:f>Sheet1!$B$2:$B$7</c:f>
              <c:numCache>
                <c:formatCode>General</c:formatCode>
                <c:ptCount val="6"/>
                <c:pt idx="0" formatCode="#,##0">
                  <c:v>233143</c:v>
                </c:pt>
                <c:pt idx="1">
                  <c:v>829</c:v>
                </c:pt>
                <c:pt idx="2" formatCode="#,##0">
                  <c:v>3892</c:v>
                </c:pt>
                <c:pt idx="3">
                  <c:v>9073</c:v>
                </c:pt>
                <c:pt idx="4" formatCode="#,##0">
                  <c:v>18336</c:v>
                </c:pt>
                <c:pt idx="5" formatCode="#,##0">
                  <c:v>265273</c:v>
                </c:pt>
              </c:numCache>
            </c:numRef>
          </c:val>
          <c:extLst>
            <c:ext xmlns:c16="http://schemas.microsoft.com/office/drawing/2014/chart" uri="{C3380CC4-5D6E-409C-BE32-E72D297353CC}">
              <c16:uniqueId val="{00000000-1EA0-486E-B8FB-8DAED87D3253}"/>
            </c:ext>
          </c:extLst>
        </c:ser>
        <c:ser>
          <c:idx val="1"/>
          <c:order val="1"/>
          <c:tx>
            <c:strRef>
              <c:f>Sheet1!$C$1</c:f>
              <c:strCache>
                <c:ptCount val="1"/>
                <c:pt idx="0">
                  <c:v>Facebook LIVE Episode Views (out of 233K)</c:v>
                </c:pt>
              </c:strCache>
            </c:strRef>
          </c:tx>
          <c:spPr>
            <a:solidFill>
              <a:schemeClr val="accent2"/>
            </a:solidFill>
            <a:ln>
              <a:noFill/>
            </a:ln>
            <a:effectLst/>
          </c:spPr>
          <c:invertIfNegative val="0"/>
          <c:dLbls>
            <c:dLbl>
              <c:idx val="0"/>
              <c:layout>
                <c:manualLayout>
                  <c:x val="2.7591397045851869E-3"/>
                  <c:y val="-2.3524835372461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A0-486E-B8FB-8DAED87D325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Facebook Total</c:v>
                </c:pt>
                <c:pt idx="1">
                  <c:v>Instagram</c:v>
                </c:pt>
                <c:pt idx="2">
                  <c:v>Hope Channel NAD Website LIVE</c:v>
                </c:pt>
                <c:pt idx="3">
                  <c:v>Brightcove LIVE</c:v>
                </c:pt>
                <c:pt idx="4">
                  <c:v>YouTube (English + Spanish)</c:v>
                </c:pt>
                <c:pt idx="5">
                  <c:v>All Platforms Combined</c:v>
                </c:pt>
              </c:strCache>
            </c:strRef>
          </c:cat>
          <c:val>
            <c:numRef>
              <c:f>Sheet1!$C$2:$C$7</c:f>
              <c:numCache>
                <c:formatCode>General</c:formatCode>
                <c:ptCount val="6"/>
                <c:pt idx="0" formatCode="#,##0">
                  <c:v>143495</c:v>
                </c:pt>
              </c:numCache>
            </c:numRef>
          </c:val>
          <c:extLst>
            <c:ext xmlns:c16="http://schemas.microsoft.com/office/drawing/2014/chart" uri="{C3380CC4-5D6E-409C-BE32-E72D297353CC}">
              <c16:uniqueId val="{00000003-1EA0-486E-B8FB-8DAED87D3253}"/>
            </c:ext>
          </c:extLst>
        </c:ser>
        <c:dLbls>
          <c:showLegendKey val="0"/>
          <c:showVal val="0"/>
          <c:showCatName val="0"/>
          <c:showSerName val="0"/>
          <c:showPercent val="0"/>
          <c:showBubbleSize val="0"/>
        </c:dLbls>
        <c:gapWidth val="219"/>
        <c:overlap val="-27"/>
        <c:axId val="570594992"/>
        <c:axId val="570596304"/>
      </c:barChart>
      <c:catAx>
        <c:axId val="57059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0596304"/>
        <c:crosses val="autoZero"/>
        <c:auto val="1"/>
        <c:lblAlgn val="ctr"/>
        <c:lblOffset val="100"/>
        <c:noMultiLvlLbl val="0"/>
      </c:catAx>
      <c:valAx>
        <c:axId val="570596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059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12A3-F02F-420E-BD71-8C4B25454FAA}" type="datetimeFigureOut">
              <a:rPr lang="en-US" smtClean="0"/>
              <a:t>1/17/2017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2D51D-11F7-403C-95CA-3F0803209346}" type="slidenum">
              <a:rPr lang="en-US" smtClean="0"/>
              <a:t>‹#›</a:t>
            </a:fld>
            <a:endParaRPr lang="en-US"/>
          </a:p>
        </p:txBody>
      </p:sp>
    </p:spTree>
    <p:extLst>
      <p:ext uri="{BB962C8B-B14F-4D97-AF65-F5344CB8AC3E}">
        <p14:creationId xmlns:p14="http://schemas.microsoft.com/office/powerpoint/2010/main" val="245843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a:t>
            </a:fld>
            <a:endParaRPr lang="en-US"/>
          </a:p>
        </p:txBody>
      </p:sp>
    </p:spTree>
    <p:extLst>
      <p:ext uri="{BB962C8B-B14F-4D97-AF65-F5344CB8AC3E}">
        <p14:creationId xmlns:p14="http://schemas.microsoft.com/office/powerpoint/2010/main" val="234096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10</a:t>
            </a:fld>
            <a:endParaRPr lang="en-US"/>
          </a:p>
        </p:txBody>
      </p:sp>
    </p:spTree>
    <p:extLst>
      <p:ext uri="{BB962C8B-B14F-4D97-AF65-F5344CB8AC3E}">
        <p14:creationId xmlns:p14="http://schemas.microsoft.com/office/powerpoint/2010/main" val="323446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11</a:t>
            </a:fld>
            <a:endParaRPr lang="en-US"/>
          </a:p>
        </p:txBody>
      </p:sp>
    </p:spTree>
    <p:extLst>
      <p:ext uri="{BB962C8B-B14F-4D97-AF65-F5344CB8AC3E}">
        <p14:creationId xmlns:p14="http://schemas.microsoft.com/office/powerpoint/2010/main" val="144397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12</a:t>
            </a:fld>
            <a:endParaRPr lang="en-US"/>
          </a:p>
        </p:txBody>
      </p:sp>
    </p:spTree>
    <p:extLst>
      <p:ext uri="{BB962C8B-B14F-4D97-AF65-F5344CB8AC3E}">
        <p14:creationId xmlns:p14="http://schemas.microsoft.com/office/powerpoint/2010/main" val="3709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Twitter only keeps</a:t>
            </a:r>
            <a:r>
              <a:rPr lang="en-US" baseline="0" dirty="0"/>
              <a:t> data for about 7 days and we currently do not have the data software that could give us the full picture. </a:t>
            </a:r>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13</a:t>
            </a:fld>
            <a:endParaRPr lang="en-US"/>
          </a:p>
        </p:txBody>
      </p:sp>
    </p:spTree>
    <p:extLst>
      <p:ext uri="{BB962C8B-B14F-4D97-AF65-F5344CB8AC3E}">
        <p14:creationId xmlns:p14="http://schemas.microsoft.com/office/powerpoint/2010/main" val="11654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14</a:t>
            </a:fld>
            <a:endParaRPr lang="en-US"/>
          </a:p>
        </p:txBody>
      </p:sp>
    </p:spTree>
    <p:extLst>
      <p:ext uri="{BB962C8B-B14F-4D97-AF65-F5344CB8AC3E}">
        <p14:creationId xmlns:p14="http://schemas.microsoft.com/office/powerpoint/2010/main" val="251536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15</a:t>
            </a:fld>
            <a:endParaRPr lang="en-US"/>
          </a:p>
        </p:txBody>
      </p:sp>
    </p:spTree>
    <p:extLst>
      <p:ext uri="{BB962C8B-B14F-4D97-AF65-F5344CB8AC3E}">
        <p14:creationId xmlns:p14="http://schemas.microsoft.com/office/powerpoint/2010/main" val="109925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16</a:t>
            </a:fld>
            <a:endParaRPr lang="en-US"/>
          </a:p>
        </p:txBody>
      </p:sp>
    </p:spTree>
    <p:extLst>
      <p:ext uri="{BB962C8B-B14F-4D97-AF65-F5344CB8AC3E}">
        <p14:creationId xmlns:p14="http://schemas.microsoft.com/office/powerpoint/2010/main" val="4959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17</a:t>
            </a:fld>
            <a:endParaRPr lang="en-US"/>
          </a:p>
        </p:txBody>
      </p:sp>
    </p:spTree>
    <p:extLst>
      <p:ext uri="{BB962C8B-B14F-4D97-AF65-F5344CB8AC3E}">
        <p14:creationId xmlns:p14="http://schemas.microsoft.com/office/powerpoint/2010/main" val="3696841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18</a:t>
            </a:fld>
            <a:endParaRPr lang="en-US"/>
          </a:p>
        </p:txBody>
      </p:sp>
    </p:spTree>
    <p:extLst>
      <p:ext uri="{BB962C8B-B14F-4D97-AF65-F5344CB8AC3E}">
        <p14:creationId xmlns:p14="http://schemas.microsoft.com/office/powerpoint/2010/main" val="339950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19</a:t>
            </a:fld>
            <a:endParaRPr lang="en-US"/>
          </a:p>
        </p:txBody>
      </p:sp>
    </p:spTree>
    <p:extLst>
      <p:ext uri="{BB962C8B-B14F-4D97-AF65-F5344CB8AC3E}">
        <p14:creationId xmlns:p14="http://schemas.microsoft.com/office/powerpoint/2010/main" val="359020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a:t>
            </a:fld>
            <a:endParaRPr lang="en-US"/>
          </a:p>
        </p:txBody>
      </p:sp>
    </p:spTree>
    <p:extLst>
      <p:ext uri="{BB962C8B-B14F-4D97-AF65-F5344CB8AC3E}">
        <p14:creationId xmlns:p14="http://schemas.microsoft.com/office/powerpoint/2010/main" val="3972679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20</a:t>
            </a:fld>
            <a:endParaRPr lang="en-US"/>
          </a:p>
        </p:txBody>
      </p:sp>
    </p:spTree>
    <p:extLst>
      <p:ext uri="{BB962C8B-B14F-4D97-AF65-F5344CB8AC3E}">
        <p14:creationId xmlns:p14="http://schemas.microsoft.com/office/powerpoint/2010/main" val="353633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21</a:t>
            </a:fld>
            <a:endParaRPr lang="en-US"/>
          </a:p>
        </p:txBody>
      </p:sp>
    </p:spTree>
    <p:extLst>
      <p:ext uri="{BB962C8B-B14F-4D97-AF65-F5344CB8AC3E}">
        <p14:creationId xmlns:p14="http://schemas.microsoft.com/office/powerpoint/2010/main" val="2818911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22</a:t>
            </a:fld>
            <a:endParaRPr lang="en-US"/>
          </a:p>
        </p:txBody>
      </p:sp>
    </p:spTree>
    <p:extLst>
      <p:ext uri="{BB962C8B-B14F-4D97-AF65-F5344CB8AC3E}">
        <p14:creationId xmlns:p14="http://schemas.microsoft.com/office/powerpoint/2010/main" val="344676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23</a:t>
            </a:fld>
            <a:endParaRPr lang="en-US"/>
          </a:p>
        </p:txBody>
      </p:sp>
    </p:spTree>
    <p:extLst>
      <p:ext uri="{BB962C8B-B14F-4D97-AF65-F5344CB8AC3E}">
        <p14:creationId xmlns:p14="http://schemas.microsoft.com/office/powerpoint/2010/main" val="2868474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24</a:t>
            </a:fld>
            <a:endParaRPr lang="en-US"/>
          </a:p>
        </p:txBody>
      </p:sp>
    </p:spTree>
    <p:extLst>
      <p:ext uri="{BB962C8B-B14F-4D97-AF65-F5344CB8AC3E}">
        <p14:creationId xmlns:p14="http://schemas.microsoft.com/office/powerpoint/2010/main" val="197182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25</a:t>
            </a:fld>
            <a:endParaRPr lang="en-US"/>
          </a:p>
        </p:txBody>
      </p:sp>
    </p:spTree>
    <p:extLst>
      <p:ext uri="{BB962C8B-B14F-4D97-AF65-F5344CB8AC3E}">
        <p14:creationId xmlns:p14="http://schemas.microsoft.com/office/powerpoint/2010/main" val="1544595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26</a:t>
            </a:fld>
            <a:endParaRPr lang="en-US"/>
          </a:p>
        </p:txBody>
      </p:sp>
    </p:spTree>
    <p:extLst>
      <p:ext uri="{BB962C8B-B14F-4D97-AF65-F5344CB8AC3E}">
        <p14:creationId xmlns:p14="http://schemas.microsoft.com/office/powerpoint/2010/main" val="849048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27</a:t>
            </a:fld>
            <a:endParaRPr lang="en-US"/>
          </a:p>
        </p:txBody>
      </p:sp>
    </p:spTree>
    <p:extLst>
      <p:ext uri="{BB962C8B-B14F-4D97-AF65-F5344CB8AC3E}">
        <p14:creationId xmlns:p14="http://schemas.microsoft.com/office/powerpoint/2010/main" val="353511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28</a:t>
            </a:fld>
            <a:endParaRPr lang="en-US"/>
          </a:p>
        </p:txBody>
      </p:sp>
    </p:spTree>
    <p:extLst>
      <p:ext uri="{BB962C8B-B14F-4D97-AF65-F5344CB8AC3E}">
        <p14:creationId xmlns:p14="http://schemas.microsoft.com/office/powerpoint/2010/main" val="167475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3</a:t>
            </a:fld>
            <a:endParaRPr lang="en-US"/>
          </a:p>
        </p:txBody>
      </p:sp>
    </p:spTree>
    <p:extLst>
      <p:ext uri="{BB962C8B-B14F-4D97-AF65-F5344CB8AC3E}">
        <p14:creationId xmlns:p14="http://schemas.microsoft.com/office/powerpoint/2010/main" val="456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4</a:t>
            </a:fld>
            <a:endParaRPr lang="en-US"/>
          </a:p>
        </p:txBody>
      </p:sp>
    </p:spTree>
    <p:extLst>
      <p:ext uri="{BB962C8B-B14F-4D97-AF65-F5344CB8AC3E}">
        <p14:creationId xmlns:p14="http://schemas.microsoft.com/office/powerpoint/2010/main" val="108424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5</a:t>
            </a:fld>
            <a:endParaRPr lang="en-US"/>
          </a:p>
        </p:txBody>
      </p:sp>
    </p:spTree>
    <p:extLst>
      <p:ext uri="{BB962C8B-B14F-4D97-AF65-F5344CB8AC3E}">
        <p14:creationId xmlns:p14="http://schemas.microsoft.com/office/powerpoint/2010/main" val="337746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6</a:t>
            </a:fld>
            <a:endParaRPr lang="en-US"/>
          </a:p>
        </p:txBody>
      </p:sp>
    </p:spTree>
    <p:extLst>
      <p:ext uri="{BB962C8B-B14F-4D97-AF65-F5344CB8AC3E}">
        <p14:creationId xmlns:p14="http://schemas.microsoft.com/office/powerpoint/2010/main" val="337269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7</a:t>
            </a:fld>
            <a:endParaRPr lang="en-US"/>
          </a:p>
        </p:txBody>
      </p:sp>
    </p:spTree>
    <p:extLst>
      <p:ext uri="{BB962C8B-B14F-4D97-AF65-F5344CB8AC3E}">
        <p14:creationId xmlns:p14="http://schemas.microsoft.com/office/powerpoint/2010/main" val="23821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8</a:t>
            </a:fld>
            <a:endParaRPr lang="en-US"/>
          </a:p>
        </p:txBody>
      </p:sp>
    </p:spTree>
    <p:extLst>
      <p:ext uri="{BB962C8B-B14F-4D97-AF65-F5344CB8AC3E}">
        <p14:creationId xmlns:p14="http://schemas.microsoft.com/office/powerpoint/2010/main" val="99020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sample of testimonies.</a:t>
            </a:r>
            <a:r>
              <a:rPr lang="en-US" baseline="0" dirty="0"/>
              <a:t> More are available upon request. </a:t>
            </a:r>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9</a:t>
            </a:fld>
            <a:endParaRPr lang="en-US"/>
          </a:p>
        </p:txBody>
      </p:sp>
    </p:spTree>
    <p:extLst>
      <p:ext uri="{BB962C8B-B14F-4D97-AF65-F5344CB8AC3E}">
        <p14:creationId xmlns:p14="http://schemas.microsoft.com/office/powerpoint/2010/main" val="412976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56D84A-D59D-4639-9D6A-890F2BC272E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265449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6D84A-D59D-4639-9D6A-890F2BC272E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364590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6D84A-D59D-4639-9D6A-890F2BC272E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174126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6D84A-D59D-4639-9D6A-890F2BC272E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191476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56D84A-D59D-4639-9D6A-890F2BC272E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78564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56D84A-D59D-4639-9D6A-890F2BC272EE}"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145397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56D84A-D59D-4639-9D6A-890F2BC272EE}"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128897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56D84A-D59D-4639-9D6A-890F2BC272EE}"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3108650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6D84A-D59D-4639-9D6A-890F2BC272EE}"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3105583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56D84A-D59D-4639-9D6A-890F2BC272EE}"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89782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56D84A-D59D-4639-9D6A-890F2BC272EE}"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6C65F-DF78-4B5E-9320-29316A78C571}" type="slidenum">
              <a:rPr lang="en-US" smtClean="0"/>
              <a:t>‹#›</a:t>
            </a:fld>
            <a:endParaRPr lang="en-US"/>
          </a:p>
        </p:txBody>
      </p:sp>
    </p:spTree>
    <p:extLst>
      <p:ext uri="{BB962C8B-B14F-4D97-AF65-F5344CB8AC3E}">
        <p14:creationId xmlns:p14="http://schemas.microsoft.com/office/powerpoint/2010/main" val="218353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6D84A-D59D-4639-9D6A-890F2BC272EE}" type="datetimeFigureOut">
              <a:rPr lang="en-US" smtClean="0"/>
              <a:t>1/17/2017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6C65F-DF78-4B5E-9320-29316A78C571}" type="slidenum">
              <a:rPr lang="en-US" smtClean="0"/>
              <a:t>‹#›</a:t>
            </a:fld>
            <a:endParaRPr lang="en-US"/>
          </a:p>
        </p:txBody>
      </p:sp>
    </p:spTree>
    <p:extLst>
      <p:ext uri="{BB962C8B-B14F-4D97-AF65-F5344CB8AC3E}">
        <p14:creationId xmlns:p14="http://schemas.microsoft.com/office/powerpoint/2010/main" val="216128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18" Type="http://schemas.openxmlformats.org/officeDocument/2006/relationships/image" Target="../media/image26.jpg"/><Relationship Id="rId3" Type="http://schemas.openxmlformats.org/officeDocument/2006/relationships/image" Target="../media/image12.jpg"/><Relationship Id="rId21" Type="http://schemas.openxmlformats.org/officeDocument/2006/relationships/image" Target="../media/image29.jp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notesSlide" Target="../notesSlides/notesSlide9.xml"/><Relationship Id="rId16" Type="http://schemas.openxmlformats.org/officeDocument/2006/relationships/image" Target="../media/image24.jpg"/><Relationship Id="rId20"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2.png"/><Relationship Id="rId15" Type="http://schemas.openxmlformats.org/officeDocument/2006/relationships/image" Target="../media/image23.jpg"/><Relationship Id="rId10" Type="http://schemas.openxmlformats.org/officeDocument/2006/relationships/image" Target="../media/image18.jpg"/><Relationship Id="rId19" Type="http://schemas.openxmlformats.org/officeDocument/2006/relationships/image" Target="../media/image27.jpg"/><Relationship Id="rId4" Type="http://schemas.openxmlformats.org/officeDocument/2006/relationships/image" Target="../media/image13.jpg"/><Relationship Id="rId9" Type="http://schemas.openxmlformats.org/officeDocument/2006/relationships/image" Target="../media/image17.jpg"/><Relationship Id="rId14" Type="http://schemas.openxmlformats.org/officeDocument/2006/relationships/image" Target="../media/image22.jpg"/><Relationship Id="rId22"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0778" y="4659050"/>
            <a:ext cx="9144000" cy="1655762"/>
          </a:xfrm>
        </p:spPr>
        <p:txBody>
          <a:bodyPr>
            <a:normAutofit/>
          </a:bodyPr>
          <a:lstStyle/>
          <a:p>
            <a:r>
              <a:rPr lang="en-US" sz="4000" dirty="0">
                <a:solidFill>
                  <a:srgbClr val="33CCCC"/>
                </a:solidFill>
              </a:rPr>
              <a:t>#</a:t>
            </a:r>
            <a:r>
              <a:rPr lang="en-US" sz="4000" dirty="0" err="1">
                <a:solidFill>
                  <a:srgbClr val="33CCCC"/>
                </a:solidFill>
              </a:rPr>
              <a:t>HopeTrending</a:t>
            </a:r>
            <a:r>
              <a:rPr lang="en-US" sz="4000" dirty="0">
                <a:solidFill>
                  <a:srgbClr val="33CCCC"/>
                </a:solidFill>
              </a:rPr>
              <a:t> </a:t>
            </a:r>
            <a:br>
              <a:rPr lang="en-US" sz="4000" dirty="0">
                <a:solidFill>
                  <a:srgbClr val="33CCCC"/>
                </a:solidFill>
              </a:rPr>
            </a:br>
            <a:r>
              <a:rPr lang="en-US" sz="4000" dirty="0">
                <a:solidFill>
                  <a:srgbClr val="33CCCC"/>
                </a:solidFill>
              </a:rPr>
              <a:t>Digital Strategy Summary Report</a:t>
            </a:r>
            <a:br>
              <a:rPr lang="en-US" dirty="0">
                <a:solidFill>
                  <a:schemeClr val="tx1">
                    <a:lumMod val="65000"/>
                    <a:lumOff val="35000"/>
                  </a:schemeClr>
                </a:solidFill>
              </a:rPr>
            </a:br>
            <a:r>
              <a:rPr lang="en-US" dirty="0">
                <a:solidFill>
                  <a:schemeClr val="tx1">
                    <a:lumMod val="65000"/>
                    <a:lumOff val="35000"/>
                  </a:schemeClr>
                </a:solidFill>
              </a:rPr>
              <a:t>Jamie Schneider, </a:t>
            </a:r>
            <a:r>
              <a:rPr lang="en-US" i="1" dirty="0">
                <a:solidFill>
                  <a:schemeClr val="tx1">
                    <a:lumMod val="65000"/>
                    <a:lumOff val="35000"/>
                  </a:schemeClr>
                </a:solidFill>
              </a:rPr>
              <a:t>Digital Strategist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9566"/>
          <a:stretch/>
        </p:blipFill>
        <p:spPr>
          <a:xfrm>
            <a:off x="2546059" y="192672"/>
            <a:ext cx="6572775" cy="3708209"/>
          </a:xfrm>
          <a:prstGeom prst="rect">
            <a:avLst/>
          </a:prstGeom>
        </p:spPr>
      </p:pic>
    </p:spTree>
    <p:extLst>
      <p:ext uri="{BB962C8B-B14F-4D97-AF65-F5344CB8AC3E}">
        <p14:creationId xmlns:p14="http://schemas.microsoft.com/office/powerpoint/2010/main" val="116119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4462"/>
          <a:stretch/>
        </p:blipFill>
        <p:spPr>
          <a:xfrm>
            <a:off x="1262320" y="1024091"/>
            <a:ext cx="9966399" cy="5017692"/>
          </a:xfrm>
          <a:prstGeom prst="rect">
            <a:avLst/>
          </a:prstGeom>
        </p:spPr>
      </p:pic>
      <p:sp>
        <p:nvSpPr>
          <p:cNvPr id="5" name="TextBox 4"/>
          <p:cNvSpPr txBox="1"/>
          <p:nvPr/>
        </p:nvSpPr>
        <p:spPr>
          <a:xfrm>
            <a:off x="2935431" y="6216454"/>
            <a:ext cx="6830075" cy="584775"/>
          </a:xfrm>
          <a:prstGeom prst="rect">
            <a:avLst/>
          </a:prstGeom>
          <a:noFill/>
        </p:spPr>
        <p:txBody>
          <a:bodyPr wrap="none" rtlCol="0">
            <a:spAutoFit/>
          </a:bodyPr>
          <a:lstStyle/>
          <a:p>
            <a:r>
              <a:rPr lang="en-US" sz="3200" i="1" dirty="0"/>
              <a:t>Campaign Performance By the Numbers</a:t>
            </a:r>
          </a:p>
        </p:txBody>
      </p:sp>
    </p:spTree>
    <p:extLst>
      <p:ext uri="{BB962C8B-B14F-4D97-AF65-F5344CB8AC3E}">
        <p14:creationId xmlns:p14="http://schemas.microsoft.com/office/powerpoint/2010/main" val="306706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2" name="TextBox 1"/>
          <p:cNvSpPr txBox="1"/>
          <p:nvPr/>
        </p:nvSpPr>
        <p:spPr>
          <a:xfrm>
            <a:off x="187035" y="1631371"/>
            <a:ext cx="8182841" cy="4924425"/>
          </a:xfrm>
          <a:prstGeom prst="rect">
            <a:avLst/>
          </a:prstGeom>
          <a:noFill/>
        </p:spPr>
        <p:txBody>
          <a:bodyPr wrap="square" rtlCol="0">
            <a:spAutoFit/>
          </a:bodyPr>
          <a:lstStyle/>
          <a:p>
            <a:r>
              <a:rPr lang="en-US" altLang="en-US" sz="3200" b="1" dirty="0">
                <a:latin typeface="Calibri" panose="020F0502020204030204" pitchFamily="34" charset="0"/>
                <a:ea typeface="MS PGothic" panose="020B0600070205080204" pitchFamily="34" charset="-128"/>
              </a:rPr>
              <a:t>Summary of Paid Ads:</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Total Spend: </a:t>
            </a:r>
            <a:r>
              <a:rPr lang="en-US" altLang="en-US" sz="2400" b="1" dirty="0">
                <a:latin typeface="Calibri" panose="020F0502020204030204" pitchFamily="34" charset="0"/>
                <a:ea typeface="MS PGothic" panose="020B0600070205080204" pitchFamily="34" charset="-128"/>
              </a:rPr>
              <a:t>$1,927.82</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Impressions: </a:t>
            </a:r>
            <a:r>
              <a:rPr lang="en-US" altLang="en-US" sz="2400" b="1" dirty="0">
                <a:latin typeface="Calibri" panose="020F0502020204030204" pitchFamily="34" charset="0"/>
                <a:ea typeface="MS PGothic" panose="020B0600070205080204" pitchFamily="34" charset="-128"/>
              </a:rPr>
              <a:t>387,143</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Clicks: </a:t>
            </a:r>
            <a:r>
              <a:rPr lang="en-US" altLang="en-US" sz="2400" b="1" dirty="0">
                <a:latin typeface="Calibri" panose="020F0502020204030204" pitchFamily="34" charset="0"/>
                <a:ea typeface="MS PGothic" panose="020B0600070205080204" pitchFamily="34" charset="-128"/>
              </a:rPr>
              <a:t>11,441</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Average CTR: </a:t>
            </a:r>
            <a:r>
              <a:rPr lang="en-US" altLang="en-US" sz="2400" b="1" dirty="0">
                <a:latin typeface="Calibri" panose="020F0502020204030204" pitchFamily="34" charset="0"/>
                <a:ea typeface="MS PGothic" panose="020B0600070205080204" pitchFamily="34" charset="-128"/>
              </a:rPr>
              <a:t>4.39%</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Interest &amp; geo-targeted ads to Adventist young adults in US &amp; Canada.</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Interest &amp; geo-targeted ads to Adventists &amp; Christians within 25 miles of Berrien Springs.</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Boosted key posts &amp; videos on #</a:t>
            </a:r>
            <a:r>
              <a:rPr lang="en-US" altLang="en-US" sz="2400" dirty="0" err="1">
                <a:latin typeface="Calibri" panose="020F0502020204030204" pitchFamily="34" charset="0"/>
                <a:ea typeface="MS PGothic" panose="020B0600070205080204" pitchFamily="34" charset="-128"/>
              </a:rPr>
              <a:t>HopeTrending</a:t>
            </a:r>
            <a:r>
              <a:rPr lang="en-US" altLang="en-US" sz="2400" dirty="0">
                <a:latin typeface="Calibri" panose="020F0502020204030204" pitchFamily="34" charset="0"/>
                <a:ea typeface="MS PGothic" panose="020B0600070205080204" pitchFamily="34" charset="-128"/>
              </a:rPr>
              <a:t> &amp; NAD Facebook pages.</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Ran both Instagram and Facebook Ads.</a:t>
            </a:r>
          </a:p>
          <a:p>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156" t="1545" r="1677" b="25833"/>
          <a:stretch/>
        </p:blipFill>
        <p:spPr>
          <a:xfrm>
            <a:off x="8662686" y="41564"/>
            <a:ext cx="3525845" cy="6816435"/>
          </a:xfrm>
          <a:prstGeom prst="rect">
            <a:avLst/>
          </a:prstGeom>
        </p:spPr>
      </p:pic>
    </p:spTree>
    <p:extLst>
      <p:ext uri="{BB962C8B-B14F-4D97-AF65-F5344CB8AC3E}">
        <p14:creationId xmlns:p14="http://schemas.microsoft.com/office/powerpoint/2010/main" val="291237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graphicFrame>
        <p:nvGraphicFramePr>
          <p:cNvPr id="8" name="Chart 7"/>
          <p:cNvGraphicFramePr/>
          <p:nvPr>
            <p:extLst>
              <p:ext uri="{D42A27DB-BD31-4B8C-83A1-F6EECF244321}">
                <p14:modId xmlns:p14="http://schemas.microsoft.com/office/powerpoint/2010/main" val="3723459151"/>
              </p:ext>
            </p:extLst>
          </p:nvPr>
        </p:nvGraphicFramePr>
        <p:xfrm>
          <a:off x="118975" y="1439333"/>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8324907" y="2738003"/>
            <a:ext cx="3829049" cy="2585323"/>
          </a:xfrm>
          <a:prstGeom prst="rect">
            <a:avLst/>
          </a:prstGeom>
          <a:noFill/>
        </p:spPr>
        <p:txBody>
          <a:bodyPr wrap="square" rtlCol="0">
            <a:spAutoFit/>
          </a:bodyPr>
          <a:lstStyle/>
          <a:p>
            <a:r>
              <a:rPr lang="en-US" sz="2400" dirty="0"/>
              <a:t>Growth was steady until the launch of the campaign, which saw an increase of </a:t>
            </a:r>
            <a:r>
              <a:rPr lang="en-US" sz="2400" b="1" dirty="0">
                <a:solidFill>
                  <a:srgbClr val="33CCCC"/>
                </a:solidFill>
              </a:rPr>
              <a:t>249% </a:t>
            </a:r>
            <a:r>
              <a:rPr lang="en-US" sz="2400" dirty="0"/>
              <a:t>in social media followers over the course of the event. </a:t>
            </a:r>
          </a:p>
          <a:p>
            <a:endParaRPr lang="en-US" dirty="0"/>
          </a:p>
        </p:txBody>
      </p:sp>
    </p:spTree>
    <p:extLst>
      <p:ext uri="{BB962C8B-B14F-4D97-AF65-F5344CB8AC3E}">
        <p14:creationId xmlns:p14="http://schemas.microsoft.com/office/powerpoint/2010/main" val="89704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698" t="1129" r="5391" b="-1129"/>
          <a:stretch/>
        </p:blipFill>
        <p:spPr>
          <a:xfrm>
            <a:off x="5739246" y="910794"/>
            <a:ext cx="6452754" cy="4975656"/>
          </a:xfrm>
          <a:prstGeom prst="rect">
            <a:avLst/>
          </a:prstGeom>
        </p:spPr>
      </p:pic>
      <p:sp>
        <p:nvSpPr>
          <p:cNvPr id="6" name="TextBox 5"/>
          <p:cNvSpPr txBox="1"/>
          <p:nvPr/>
        </p:nvSpPr>
        <p:spPr>
          <a:xfrm>
            <a:off x="86806" y="1441132"/>
            <a:ext cx="5616286" cy="5416868"/>
          </a:xfrm>
          <a:prstGeom prst="rect">
            <a:avLst/>
          </a:prstGeom>
          <a:noFill/>
        </p:spPr>
        <p:txBody>
          <a:bodyPr wrap="square" rtlCol="0">
            <a:spAutoFit/>
          </a:bodyPr>
          <a:lstStyle/>
          <a:p>
            <a:r>
              <a:rPr lang="en-US" altLang="en-US" sz="3200" b="1" dirty="0">
                <a:latin typeface="Calibri" panose="020F0502020204030204" pitchFamily="34" charset="0"/>
                <a:ea typeface="MS PGothic" panose="020B0600070205080204" pitchFamily="34" charset="-128"/>
              </a:rPr>
              <a:t>Hashtag Reach &amp; Impressions on Twitter:</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As a result of retweets and use of #</a:t>
            </a:r>
            <a:r>
              <a:rPr lang="en-US" altLang="en-US" sz="2400" dirty="0" err="1">
                <a:latin typeface="Calibri" panose="020F0502020204030204" pitchFamily="34" charset="0"/>
                <a:ea typeface="MS PGothic" panose="020B0600070205080204" pitchFamily="34" charset="-128"/>
              </a:rPr>
              <a:t>HopeTrending</a:t>
            </a:r>
            <a:r>
              <a:rPr lang="en-US" altLang="en-US" sz="2400" dirty="0">
                <a:latin typeface="Calibri" panose="020F0502020204030204" pitchFamily="34" charset="0"/>
                <a:ea typeface="MS PGothic" panose="020B0600070205080204" pitchFamily="34" charset="-128"/>
              </a:rPr>
              <a:t> by participants and social media ambassadors, the official hashtag reached over </a:t>
            </a:r>
            <a:r>
              <a:rPr lang="en-US" altLang="en-US" sz="2400" b="1" dirty="0">
                <a:solidFill>
                  <a:srgbClr val="33CCCC"/>
                </a:solidFill>
                <a:latin typeface="Calibri" panose="020F0502020204030204" pitchFamily="34" charset="0"/>
                <a:ea typeface="MS PGothic" panose="020B0600070205080204" pitchFamily="34" charset="-128"/>
              </a:rPr>
              <a:t>174K</a:t>
            </a:r>
            <a:r>
              <a:rPr lang="en-US" altLang="en-US" sz="2400" dirty="0">
                <a:latin typeface="Calibri" panose="020F0502020204030204" pitchFamily="34" charset="0"/>
                <a:ea typeface="MS PGothic" panose="020B0600070205080204" pitchFamily="34" charset="-128"/>
              </a:rPr>
              <a:t> accounts on Twitter with an estimated </a:t>
            </a:r>
            <a:r>
              <a:rPr lang="en-US" altLang="en-US" sz="2400" b="1" dirty="0">
                <a:solidFill>
                  <a:srgbClr val="33CCCC"/>
                </a:solidFill>
                <a:latin typeface="Calibri" panose="020F0502020204030204" pitchFamily="34" charset="0"/>
                <a:ea typeface="MS PGothic" panose="020B0600070205080204" pitchFamily="34" charset="-128"/>
              </a:rPr>
              <a:t>1,271,446</a:t>
            </a:r>
            <a:r>
              <a:rPr lang="en-US" altLang="en-US" sz="2400" dirty="0">
                <a:latin typeface="Calibri" panose="020F0502020204030204" pitchFamily="34" charset="0"/>
                <a:ea typeface="MS PGothic" panose="020B0600070205080204" pitchFamily="34" charset="-128"/>
              </a:rPr>
              <a:t> impressions (per 1,500 tweets; please note that this does not reflect the total number but is only a snapshot of performance.). </a:t>
            </a:r>
          </a:p>
          <a:p>
            <a:pPr marL="285750" indent="-285750">
              <a:buFont typeface="Arial" panose="020B0604020202020204" pitchFamily="34" charset="0"/>
              <a:buChar char="•"/>
            </a:pPr>
            <a:r>
              <a:rPr lang="en-US" altLang="en-US" sz="2400" b="1" dirty="0">
                <a:solidFill>
                  <a:srgbClr val="33CCCC"/>
                </a:solidFill>
                <a:latin typeface="Calibri" panose="020F0502020204030204" pitchFamily="34" charset="0"/>
                <a:ea typeface="MS PGothic" panose="020B0600070205080204" pitchFamily="34" charset="-128"/>
              </a:rPr>
              <a:t>7.3</a:t>
            </a:r>
            <a:r>
              <a:rPr lang="en-US" altLang="en-US" sz="2400" dirty="0">
                <a:latin typeface="Calibri" panose="020F0502020204030204" pitchFamily="34" charset="0"/>
                <a:ea typeface="MS PGothic" panose="020B0600070205080204" pitchFamily="34" charset="-128"/>
              </a:rPr>
              <a:t> impressions per account reached, which implies high engagement and loyalty. </a:t>
            </a:r>
          </a:p>
          <a:p>
            <a:endParaRPr lang="en-US" dirty="0"/>
          </a:p>
        </p:txBody>
      </p:sp>
    </p:spTree>
    <p:extLst>
      <p:ext uri="{BB962C8B-B14F-4D97-AF65-F5344CB8AC3E}">
        <p14:creationId xmlns:p14="http://schemas.microsoft.com/office/powerpoint/2010/main" val="363260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124" t="13787" r="3871"/>
          <a:stretch/>
        </p:blipFill>
        <p:spPr>
          <a:xfrm>
            <a:off x="5699415" y="35689"/>
            <a:ext cx="6492586" cy="6822311"/>
          </a:xfrm>
          <a:prstGeom prst="rect">
            <a:avLst/>
          </a:prstGeom>
        </p:spPr>
      </p:pic>
      <p:sp>
        <p:nvSpPr>
          <p:cNvPr id="7" name="TextBox 6"/>
          <p:cNvSpPr txBox="1"/>
          <p:nvPr/>
        </p:nvSpPr>
        <p:spPr>
          <a:xfrm>
            <a:off x="601155" y="1948296"/>
            <a:ext cx="4105927" cy="3477875"/>
          </a:xfrm>
          <a:prstGeom prst="rect">
            <a:avLst/>
          </a:prstGeom>
          <a:noFill/>
        </p:spPr>
        <p:txBody>
          <a:bodyPr wrap="square" rtlCol="0">
            <a:spAutoFit/>
          </a:bodyPr>
          <a:lstStyle/>
          <a:p>
            <a:r>
              <a:rPr lang="en-US" altLang="en-US" sz="3200" b="1" dirty="0">
                <a:latin typeface="Calibri" panose="020F0502020204030204" pitchFamily="34" charset="0"/>
                <a:ea typeface="MS PGothic" panose="020B0600070205080204" pitchFamily="34" charset="-128"/>
              </a:rPr>
              <a:t>Demographic Reached on Twitter:</a:t>
            </a:r>
          </a:p>
          <a:p>
            <a:pPr marL="285750" indent="-285750">
              <a:buFont typeface="Arial" panose="020B0604020202020204" pitchFamily="34" charset="0"/>
              <a:buChar char="•"/>
            </a:pPr>
            <a:r>
              <a:rPr lang="en-US" altLang="en-US" sz="2400" b="1" dirty="0">
                <a:solidFill>
                  <a:srgbClr val="33CCCC"/>
                </a:solidFill>
                <a:latin typeface="Calibri" panose="020F0502020204030204" pitchFamily="34" charset="0"/>
                <a:ea typeface="MS PGothic" panose="020B0600070205080204" pitchFamily="34" charset="-128"/>
              </a:rPr>
              <a:t>79% </a:t>
            </a:r>
            <a:r>
              <a:rPr lang="en-US" altLang="en-US" sz="2400" dirty="0">
                <a:latin typeface="Calibri" panose="020F0502020204030204" pitchFamily="34" charset="0"/>
                <a:ea typeface="MS PGothic" panose="020B0600070205080204" pitchFamily="34" charset="-128"/>
              </a:rPr>
              <a:t>were under 35 years old</a:t>
            </a:r>
          </a:p>
          <a:p>
            <a:pPr marL="285750" indent="-285750">
              <a:buFont typeface="Arial" panose="020B0604020202020204" pitchFamily="34" charset="0"/>
              <a:buChar char="•"/>
            </a:pPr>
            <a:r>
              <a:rPr lang="en-US" altLang="en-US" sz="2400" b="1" dirty="0">
                <a:solidFill>
                  <a:srgbClr val="33CCCC"/>
                </a:solidFill>
                <a:latin typeface="Calibri" panose="020F0502020204030204" pitchFamily="34" charset="0"/>
                <a:ea typeface="MS PGothic" panose="020B0600070205080204" pitchFamily="34" charset="-128"/>
              </a:rPr>
              <a:t>95% </a:t>
            </a:r>
            <a:r>
              <a:rPr lang="en-US" altLang="en-US" sz="2400" dirty="0">
                <a:latin typeface="Calibri" panose="020F0502020204030204" pitchFamily="34" charset="0"/>
                <a:ea typeface="MS PGothic" panose="020B0600070205080204" pitchFamily="34" charset="-128"/>
              </a:rPr>
              <a:t>spoke English</a:t>
            </a:r>
          </a:p>
          <a:p>
            <a:pPr marL="285750" indent="-285750">
              <a:buFont typeface="Arial" panose="020B0604020202020204" pitchFamily="34" charset="0"/>
              <a:buChar char="•"/>
            </a:pPr>
            <a:r>
              <a:rPr lang="en-US" altLang="en-US" sz="2400" b="1" dirty="0">
                <a:solidFill>
                  <a:srgbClr val="33CCCC"/>
                </a:solidFill>
                <a:latin typeface="Calibri" panose="020F0502020204030204" pitchFamily="34" charset="0"/>
                <a:ea typeface="MS PGothic" panose="020B0600070205080204" pitchFamily="34" charset="-128"/>
              </a:rPr>
              <a:t>8% </a:t>
            </a:r>
            <a:r>
              <a:rPr lang="en-US" altLang="en-US" sz="2400" dirty="0">
                <a:latin typeface="Calibri" panose="020F0502020204030204" pitchFamily="34" charset="0"/>
                <a:ea typeface="MS PGothic" panose="020B0600070205080204" pitchFamily="34" charset="-128"/>
              </a:rPr>
              <a:t>spoke Spanish</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Over 10 countries reached. 	</a:t>
            </a:r>
            <a:r>
              <a:rPr lang="en-US" altLang="en-US" dirty="0">
                <a:latin typeface="Calibri" panose="020F0502020204030204" pitchFamily="34" charset="0"/>
                <a:ea typeface="MS PGothic" panose="020B0600070205080204" pitchFamily="34" charset="-128"/>
              </a:rPr>
              <a:t>(Twitter provides limited 	geographical data.)</a:t>
            </a:r>
          </a:p>
          <a:p>
            <a:endParaRPr lang="en-US" dirty="0"/>
          </a:p>
        </p:txBody>
      </p:sp>
    </p:spTree>
    <p:extLst>
      <p:ext uri="{BB962C8B-B14F-4D97-AF65-F5344CB8AC3E}">
        <p14:creationId xmlns:p14="http://schemas.microsoft.com/office/powerpoint/2010/main" val="170298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6" name="TextBox 5"/>
          <p:cNvSpPr txBox="1"/>
          <p:nvPr/>
        </p:nvSpPr>
        <p:spPr>
          <a:xfrm>
            <a:off x="86807" y="2109354"/>
            <a:ext cx="5929530" cy="3200876"/>
          </a:xfrm>
          <a:prstGeom prst="rect">
            <a:avLst/>
          </a:prstGeom>
          <a:noFill/>
        </p:spPr>
        <p:txBody>
          <a:bodyPr wrap="square" rtlCol="0">
            <a:spAutoFit/>
          </a:bodyPr>
          <a:lstStyle/>
          <a:p>
            <a:r>
              <a:rPr lang="en-US" sz="3200" b="1" dirty="0"/>
              <a:t>Facebook Reach and Engagement: 28 day time period</a:t>
            </a:r>
          </a:p>
          <a:p>
            <a:pPr marL="285750" indent="-285750">
              <a:buFont typeface="Arial" panose="020B0604020202020204" pitchFamily="34" charset="0"/>
              <a:buChar char="•"/>
            </a:pPr>
            <a:r>
              <a:rPr lang="en-US" sz="2400" dirty="0"/>
              <a:t>Accounts reached: </a:t>
            </a:r>
            <a:r>
              <a:rPr lang="en-US" sz="2400" b="1" dirty="0">
                <a:solidFill>
                  <a:srgbClr val="33CCCC"/>
                </a:solidFill>
              </a:rPr>
              <a:t>827,773</a:t>
            </a:r>
            <a:r>
              <a:rPr lang="en-US" sz="2400" b="1" dirty="0"/>
              <a:t> </a:t>
            </a:r>
            <a:br>
              <a:rPr lang="en-US" sz="2400" b="1" dirty="0"/>
            </a:br>
            <a:r>
              <a:rPr lang="en-US" sz="2400" b="1" dirty="0"/>
              <a:t>	</a:t>
            </a:r>
            <a:r>
              <a:rPr lang="en-US" sz="2400" dirty="0"/>
              <a:t>(peaked at </a:t>
            </a:r>
            <a:r>
              <a:rPr lang="en-US" sz="2400" b="1" dirty="0"/>
              <a:t>835,455 </a:t>
            </a:r>
            <a:r>
              <a:rPr lang="en-US" sz="2400" dirty="0"/>
              <a:t>-</a:t>
            </a:r>
            <a:r>
              <a:rPr lang="en-US" sz="2400" b="1" dirty="0"/>
              <a:t> </a:t>
            </a:r>
            <a:r>
              <a:rPr lang="en-US" sz="2400" dirty="0"/>
              <a:t> 9/28-10/24)</a:t>
            </a:r>
          </a:p>
          <a:p>
            <a:pPr marL="285750" indent="-285750">
              <a:buFont typeface="Arial" panose="020B0604020202020204" pitchFamily="34" charset="0"/>
              <a:buChar char="•"/>
            </a:pPr>
            <a:r>
              <a:rPr lang="en-US" sz="2400" dirty="0"/>
              <a:t>Video views: </a:t>
            </a:r>
            <a:r>
              <a:rPr lang="en-US" sz="2400" b="1" dirty="0">
                <a:solidFill>
                  <a:srgbClr val="33CCCC"/>
                </a:solidFill>
              </a:rPr>
              <a:t>185,238</a:t>
            </a:r>
          </a:p>
          <a:p>
            <a:pPr marL="285750" indent="-285750">
              <a:buFont typeface="Arial" panose="020B0604020202020204" pitchFamily="34" charset="0"/>
              <a:buChar char="•"/>
            </a:pPr>
            <a:r>
              <a:rPr lang="en-US" sz="2400" dirty="0"/>
              <a:t>Post engagements (likes, comments, shares, etc.): </a:t>
            </a:r>
            <a:r>
              <a:rPr lang="en-US" sz="2400" b="1" dirty="0">
                <a:solidFill>
                  <a:srgbClr val="33CCCC"/>
                </a:solidFill>
              </a:rPr>
              <a:t>209,193</a:t>
            </a:r>
          </a:p>
          <a:p>
            <a:pPr marL="285750" indent="-285750">
              <a:buFont typeface="Arial" panose="020B0604020202020204" pitchFamily="34" charset="0"/>
              <a:buChar char="•"/>
            </a:pPr>
            <a:endParaRPr lang="en-US" dirty="0"/>
          </a:p>
        </p:txBody>
      </p:sp>
      <p:pic>
        <p:nvPicPr>
          <p:cNvPr id="7" name="Picture 6"/>
          <p:cNvPicPr/>
          <p:nvPr/>
        </p:nvPicPr>
        <p:blipFill rotWithShape="1">
          <a:blip r:embed="rId4"/>
          <a:srcRect l="18030" t="20860" r="21691" b="4478"/>
          <a:stretch/>
        </p:blipFill>
        <p:spPr bwMode="auto">
          <a:xfrm>
            <a:off x="6624204" y="2182090"/>
            <a:ext cx="5567795" cy="4667909"/>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84" t="18169" r="-284" b="24303"/>
          <a:stretch/>
        </p:blipFill>
        <p:spPr>
          <a:xfrm>
            <a:off x="6639790" y="11587"/>
            <a:ext cx="5567796" cy="2137951"/>
          </a:xfrm>
          <a:prstGeom prst="rect">
            <a:avLst/>
          </a:prstGeom>
        </p:spPr>
      </p:pic>
    </p:spTree>
    <p:extLst>
      <p:ext uri="{BB962C8B-B14F-4D97-AF65-F5344CB8AC3E}">
        <p14:creationId xmlns:p14="http://schemas.microsoft.com/office/powerpoint/2010/main" val="1545782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9" name="Picture 8"/>
          <p:cNvPicPr/>
          <p:nvPr/>
        </p:nvPicPr>
        <p:blipFill rotWithShape="1">
          <a:blip r:embed="rId4"/>
          <a:srcRect l="23785" t="18741" r="26641" b="53450"/>
          <a:stretch/>
        </p:blipFill>
        <p:spPr bwMode="auto">
          <a:xfrm>
            <a:off x="0" y="1117601"/>
            <a:ext cx="12192000" cy="473800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86806" y="6061456"/>
            <a:ext cx="11637818" cy="707886"/>
          </a:xfrm>
          <a:prstGeom prst="rect">
            <a:avLst/>
          </a:prstGeom>
          <a:noFill/>
        </p:spPr>
        <p:txBody>
          <a:bodyPr wrap="square" rtlCol="0">
            <a:spAutoFit/>
          </a:bodyPr>
          <a:lstStyle/>
          <a:p>
            <a:r>
              <a:rPr lang="en-US" sz="2000" b="1" dirty="0">
                <a:solidFill>
                  <a:srgbClr val="33CCCC"/>
                </a:solidFill>
              </a:rPr>
              <a:t>52.5% </a:t>
            </a:r>
            <a:r>
              <a:rPr lang="en-US" sz="2000" dirty="0"/>
              <a:t>reached on Facebook were under 35 years old. Before the live event, this number was </a:t>
            </a:r>
            <a:r>
              <a:rPr lang="en-US" sz="2000" b="1" dirty="0"/>
              <a:t>70%. </a:t>
            </a:r>
            <a:r>
              <a:rPr lang="en-US" sz="2000" dirty="0"/>
              <a:t>This change may be due to the TV viewing audience, since the Hope Channel skews older. </a:t>
            </a:r>
          </a:p>
        </p:txBody>
      </p:sp>
    </p:spTree>
    <p:extLst>
      <p:ext uri="{BB962C8B-B14F-4D97-AF65-F5344CB8AC3E}">
        <p14:creationId xmlns:p14="http://schemas.microsoft.com/office/powerpoint/2010/main" val="414097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2" name="TextBox 1"/>
          <p:cNvSpPr txBox="1"/>
          <p:nvPr/>
        </p:nvSpPr>
        <p:spPr>
          <a:xfrm>
            <a:off x="159542" y="1977830"/>
            <a:ext cx="5841208" cy="3170099"/>
          </a:xfrm>
          <a:prstGeom prst="rect">
            <a:avLst/>
          </a:prstGeom>
          <a:noFill/>
        </p:spPr>
        <p:txBody>
          <a:bodyPr wrap="square" rtlCol="0">
            <a:spAutoFit/>
          </a:bodyPr>
          <a:lstStyle/>
          <a:p>
            <a:r>
              <a:rPr lang="en-US" sz="3200" b="1" dirty="0"/>
              <a:t>Instagram Summary:</a:t>
            </a:r>
          </a:p>
          <a:p>
            <a:pPr marL="342900" indent="-342900">
              <a:buFont typeface="Arial" panose="020B0604020202020204" pitchFamily="34" charset="0"/>
              <a:buChar char="•"/>
            </a:pPr>
            <a:r>
              <a:rPr lang="en-US" sz="2400" b="1" dirty="0">
                <a:solidFill>
                  <a:srgbClr val="33CCCC"/>
                </a:solidFill>
              </a:rPr>
              <a:t>516</a:t>
            </a:r>
            <a:r>
              <a:rPr lang="en-US" sz="2400" dirty="0"/>
              <a:t> total posts on Instagram with #</a:t>
            </a:r>
            <a:r>
              <a:rPr lang="en-US" sz="2400" dirty="0" err="1"/>
              <a:t>HopeTrending</a:t>
            </a:r>
            <a:r>
              <a:rPr lang="en-US" sz="2400" dirty="0"/>
              <a:t>. </a:t>
            </a:r>
          </a:p>
          <a:p>
            <a:pPr marL="342900" indent="-342900">
              <a:buFont typeface="Arial" panose="020B0604020202020204" pitchFamily="34" charset="0"/>
              <a:buChar char="•"/>
            </a:pPr>
            <a:r>
              <a:rPr lang="en-US" sz="2400" b="1" dirty="0">
                <a:solidFill>
                  <a:srgbClr val="33CCCC"/>
                </a:solidFill>
              </a:rPr>
              <a:t>89</a:t>
            </a:r>
            <a:r>
              <a:rPr lang="en-US" sz="2400" dirty="0"/>
              <a:t> posts from the official account.</a:t>
            </a:r>
          </a:p>
          <a:p>
            <a:pPr marL="342900" indent="-342900">
              <a:buFont typeface="Arial" panose="020B0604020202020204" pitchFamily="34" charset="0"/>
              <a:buChar char="•"/>
            </a:pPr>
            <a:r>
              <a:rPr lang="en-US" sz="2400" dirty="0"/>
              <a:t>On average, posts from the Hope Trending account received </a:t>
            </a:r>
            <a:r>
              <a:rPr lang="en-US" sz="2400" b="1" dirty="0">
                <a:solidFill>
                  <a:srgbClr val="33CCCC"/>
                </a:solidFill>
              </a:rPr>
              <a:t>over 200 </a:t>
            </a:r>
            <a:r>
              <a:rPr lang="en-US" sz="2400" dirty="0"/>
              <a:t>impressions each.  </a:t>
            </a:r>
          </a:p>
          <a:p>
            <a:pPr marL="342900" indent="-342900">
              <a:buFont typeface="Arial" panose="020B0604020202020204" pitchFamily="34" charset="0"/>
              <a:buChar char="•"/>
            </a:pPr>
            <a:r>
              <a:rPr lang="en-US" sz="2400" dirty="0"/>
              <a:t>Data from Instagram is still fairly limited.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916" y="0"/>
            <a:ext cx="6153084" cy="6858000"/>
          </a:xfrm>
          <a:prstGeom prst="rect">
            <a:avLst/>
          </a:prstGeom>
        </p:spPr>
      </p:pic>
    </p:spTree>
    <p:extLst>
      <p:ext uri="{BB962C8B-B14F-4D97-AF65-F5344CB8AC3E}">
        <p14:creationId xmlns:p14="http://schemas.microsoft.com/office/powerpoint/2010/main" val="55091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7955" b="25757"/>
          <a:stretch/>
        </p:blipFill>
        <p:spPr>
          <a:xfrm>
            <a:off x="0" y="1214581"/>
            <a:ext cx="12192000" cy="5643419"/>
          </a:xfrm>
          <a:prstGeom prst="rect">
            <a:avLst/>
          </a:prstGeom>
        </p:spPr>
      </p:pic>
      <p:sp>
        <p:nvSpPr>
          <p:cNvPr id="7" name="TextBox 6"/>
          <p:cNvSpPr txBox="1"/>
          <p:nvPr/>
        </p:nvSpPr>
        <p:spPr>
          <a:xfrm>
            <a:off x="86806" y="1989859"/>
            <a:ext cx="3330285" cy="4524315"/>
          </a:xfrm>
          <a:prstGeom prst="rect">
            <a:avLst/>
          </a:prstGeom>
          <a:noFill/>
        </p:spPr>
        <p:txBody>
          <a:bodyPr wrap="square" rtlCol="0">
            <a:spAutoFit/>
          </a:bodyPr>
          <a:lstStyle/>
          <a:p>
            <a:r>
              <a:rPr lang="en-US" dirty="0"/>
              <a:t>Total estimated (low) social media impressions for duration of event: </a:t>
            </a:r>
            <a:r>
              <a:rPr lang="en-US" b="1" dirty="0">
                <a:solidFill>
                  <a:srgbClr val="33CCCC"/>
                </a:solidFill>
              </a:rPr>
              <a:t>2,099,219 </a:t>
            </a:r>
          </a:p>
          <a:p>
            <a:endParaRPr lang="en-US" dirty="0"/>
          </a:p>
          <a:p>
            <a:r>
              <a:rPr lang="en-US" b="1" dirty="0"/>
              <a:t>Please note: </a:t>
            </a:r>
            <a:r>
              <a:rPr lang="en-US" dirty="0"/>
              <a:t>Facebook records individuals reached, not impressions, so the number for Facebook can be considered a low estimate of impressions. </a:t>
            </a:r>
          </a:p>
          <a:p>
            <a:endParaRPr lang="en-US" dirty="0"/>
          </a:p>
          <a:p>
            <a:r>
              <a:rPr lang="en-US" dirty="0"/>
              <a:t>This number does not reflect the number of impressions for entire campaign, nor Instagram impressions. </a:t>
            </a:r>
          </a:p>
          <a:p>
            <a:endParaRPr lang="en-US" dirty="0"/>
          </a:p>
          <a:p>
            <a:r>
              <a:rPr lang="en-US" dirty="0"/>
              <a:t> </a:t>
            </a:r>
          </a:p>
        </p:txBody>
      </p:sp>
    </p:spTree>
    <p:extLst>
      <p:ext uri="{BB962C8B-B14F-4D97-AF65-F5344CB8AC3E}">
        <p14:creationId xmlns:p14="http://schemas.microsoft.com/office/powerpoint/2010/main" val="14817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5" name="TextBox 4"/>
          <p:cNvSpPr txBox="1"/>
          <p:nvPr/>
        </p:nvSpPr>
        <p:spPr>
          <a:xfrm>
            <a:off x="6026727" y="1646958"/>
            <a:ext cx="5804772" cy="5201424"/>
          </a:xfrm>
          <a:prstGeom prst="rect">
            <a:avLst/>
          </a:prstGeom>
          <a:noFill/>
        </p:spPr>
        <p:txBody>
          <a:bodyPr wrap="square" rtlCol="0">
            <a:spAutoFit/>
          </a:bodyPr>
          <a:lstStyle/>
          <a:p>
            <a:r>
              <a:rPr lang="en-US" altLang="en-US" sz="3200" b="1" dirty="0">
                <a:latin typeface="Calibri" panose="020F0502020204030204" pitchFamily="34" charset="0"/>
                <a:ea typeface="MS PGothic" panose="020B0600070205080204" pitchFamily="34" charset="-128"/>
              </a:rPr>
              <a:t>Website Summary:</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Time Frame: </a:t>
            </a:r>
            <a:r>
              <a:rPr lang="en-US" altLang="en-US" sz="2400" b="1" dirty="0">
                <a:latin typeface="Calibri" panose="020F0502020204030204" pitchFamily="34" charset="0"/>
                <a:ea typeface="MS PGothic" panose="020B0600070205080204" pitchFamily="34" charset="-128"/>
              </a:rPr>
              <a:t>June 1 -November 14</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Traffic from Social Media: </a:t>
            </a:r>
            <a:r>
              <a:rPr lang="en-US" altLang="en-US" sz="2400" b="1" dirty="0">
                <a:solidFill>
                  <a:srgbClr val="33CCCC"/>
                </a:solidFill>
                <a:latin typeface="Calibri" panose="020F0502020204030204" pitchFamily="34" charset="0"/>
                <a:ea typeface="MS PGothic" panose="020B0600070205080204" pitchFamily="34" charset="-128"/>
              </a:rPr>
              <a:t>25.7%</a:t>
            </a:r>
          </a:p>
          <a:p>
            <a:pPr lvl="1"/>
            <a:r>
              <a:rPr lang="en-US" altLang="en-US" sz="1600" dirty="0">
                <a:latin typeface="Calibri" panose="020F0502020204030204" pitchFamily="34" charset="0"/>
                <a:ea typeface="MS PGothic" panose="020B0600070205080204" pitchFamily="34" charset="-128"/>
              </a:rPr>
              <a:t>- Down from </a:t>
            </a:r>
            <a:r>
              <a:rPr lang="en-US" altLang="en-US" sz="1600" b="1" dirty="0">
                <a:solidFill>
                  <a:srgbClr val="33CCCC"/>
                </a:solidFill>
                <a:latin typeface="Calibri" panose="020F0502020204030204" pitchFamily="34" charset="0"/>
                <a:ea typeface="MS PGothic" panose="020B0600070205080204" pitchFamily="34" charset="-128"/>
              </a:rPr>
              <a:t>40.5% </a:t>
            </a:r>
            <a:r>
              <a:rPr lang="en-US" altLang="en-US" sz="1600" dirty="0">
                <a:latin typeface="Calibri" panose="020F0502020204030204" pitchFamily="34" charset="0"/>
                <a:ea typeface="MS PGothic" panose="020B0600070205080204" pitchFamily="34" charset="-128"/>
              </a:rPr>
              <a:t>before the live event launch. This change is most likely the result of people coming to the website after watching on TV</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Users: </a:t>
            </a:r>
            <a:r>
              <a:rPr lang="en-US" altLang="en-US" sz="2400" b="1" dirty="0">
                <a:latin typeface="Calibri" panose="020F0502020204030204" pitchFamily="34" charset="0"/>
                <a:ea typeface="MS PGothic" panose="020B0600070205080204" pitchFamily="34" charset="-128"/>
              </a:rPr>
              <a:t>22,451 </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Sessions: </a:t>
            </a:r>
            <a:r>
              <a:rPr lang="en-US" altLang="en-US" sz="2400" b="1" dirty="0">
                <a:latin typeface="Calibri" panose="020F0502020204030204" pitchFamily="34" charset="0"/>
                <a:ea typeface="MS PGothic" panose="020B0600070205080204" pitchFamily="34" charset="-128"/>
              </a:rPr>
              <a:t>49,319 </a:t>
            </a:r>
          </a:p>
          <a:p>
            <a:pPr marL="285750" indent="-285750">
              <a:buFont typeface="Arial" panose="020B0604020202020204" pitchFamily="34" charset="0"/>
              <a:buChar char="•"/>
            </a:pPr>
            <a:r>
              <a:rPr lang="en-US" altLang="en-US" sz="2400" dirty="0" err="1">
                <a:latin typeface="Calibri" panose="020F0502020204030204" pitchFamily="34" charset="0"/>
                <a:ea typeface="MS PGothic" panose="020B0600070205080204" pitchFamily="34" charset="-128"/>
              </a:rPr>
              <a:t>Pageviews</a:t>
            </a:r>
            <a:r>
              <a:rPr lang="en-US" altLang="en-US" sz="2400" dirty="0">
                <a:latin typeface="Calibri" panose="020F0502020204030204" pitchFamily="34" charset="0"/>
                <a:ea typeface="MS PGothic" panose="020B0600070205080204" pitchFamily="34" charset="-128"/>
              </a:rPr>
              <a:t>: </a:t>
            </a:r>
            <a:r>
              <a:rPr lang="en-US" altLang="en-US" sz="2400" b="1" dirty="0">
                <a:latin typeface="Calibri" panose="020F0502020204030204" pitchFamily="34" charset="0"/>
                <a:ea typeface="MS PGothic" panose="020B0600070205080204" pitchFamily="34" charset="-128"/>
              </a:rPr>
              <a:t>133,080</a:t>
            </a:r>
            <a:r>
              <a:rPr lang="en-US" altLang="en-US" sz="2400" dirty="0">
                <a:latin typeface="Calibri" panose="020F0502020204030204" pitchFamily="34" charset="0"/>
                <a:ea typeface="MS PGothic" panose="020B0600070205080204" pitchFamily="34" charset="-128"/>
              </a:rPr>
              <a:t> </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Pages/Session: </a:t>
            </a:r>
            <a:r>
              <a:rPr lang="en-US" altLang="en-US" sz="2400" b="1" dirty="0">
                <a:latin typeface="Calibri" panose="020F0502020204030204" pitchFamily="34" charset="0"/>
                <a:ea typeface="MS PGothic" panose="020B0600070205080204" pitchFamily="34" charset="-128"/>
              </a:rPr>
              <a:t>2.70 </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Average Session Duration: </a:t>
            </a:r>
            <a:r>
              <a:rPr lang="en-US" altLang="en-US" sz="2400" b="1" dirty="0">
                <a:latin typeface="Calibri" panose="020F0502020204030204" pitchFamily="34" charset="0"/>
                <a:ea typeface="MS PGothic" panose="020B0600070205080204" pitchFamily="34" charset="-128"/>
              </a:rPr>
              <a:t>2:35</a:t>
            </a:r>
            <a:r>
              <a:rPr lang="en-US" altLang="en-US" sz="2400" dirty="0">
                <a:latin typeface="Calibri" panose="020F0502020204030204" pitchFamily="34" charset="0"/>
                <a:ea typeface="MS PGothic" panose="020B0600070205080204" pitchFamily="34" charset="-128"/>
              </a:rPr>
              <a:t> </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Bounce Rate: </a:t>
            </a:r>
            <a:r>
              <a:rPr lang="en-US" altLang="en-US" sz="2400" b="1" dirty="0">
                <a:latin typeface="Calibri" panose="020F0502020204030204" pitchFamily="34" charset="0"/>
                <a:ea typeface="MS PGothic" panose="020B0600070205080204" pitchFamily="34" charset="-128"/>
              </a:rPr>
              <a:t>48.47% </a:t>
            </a:r>
          </a:p>
          <a:p>
            <a:pPr lvl="1"/>
            <a:r>
              <a:rPr lang="en-US" altLang="en-US" dirty="0">
                <a:latin typeface="Calibri" panose="020F0502020204030204" pitchFamily="34" charset="0"/>
                <a:ea typeface="MS PGothic" panose="020B0600070205080204" pitchFamily="34" charset="-128"/>
              </a:rPr>
              <a:t>- Industry standard low is 60%</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New Sessions: </a:t>
            </a:r>
            <a:r>
              <a:rPr lang="en-US" altLang="en-US" sz="2400" b="1" dirty="0">
                <a:latin typeface="Calibri" panose="020F0502020204030204" pitchFamily="34" charset="0"/>
                <a:ea typeface="MS PGothic" panose="020B0600070205080204" pitchFamily="34" charset="-128"/>
              </a:rPr>
              <a:t>45.49%</a:t>
            </a:r>
          </a:p>
          <a:p>
            <a:endParaRPr lang="en-US" dirty="0"/>
          </a:p>
        </p:txBody>
      </p:sp>
      <p:graphicFrame>
        <p:nvGraphicFramePr>
          <p:cNvPr id="9" name="Chart 8"/>
          <p:cNvGraphicFramePr/>
          <p:nvPr>
            <p:extLst>
              <p:ext uri="{D42A27DB-BD31-4B8C-83A1-F6EECF244321}">
                <p14:modId xmlns:p14="http://schemas.microsoft.com/office/powerpoint/2010/main" val="3645427399"/>
              </p:ext>
            </p:extLst>
          </p:nvPr>
        </p:nvGraphicFramePr>
        <p:xfrm>
          <a:off x="-1246909" y="1646958"/>
          <a:ext cx="7678883" cy="5211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621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2" name="TextBox 1"/>
          <p:cNvSpPr txBox="1"/>
          <p:nvPr/>
        </p:nvSpPr>
        <p:spPr>
          <a:xfrm>
            <a:off x="181841" y="1571778"/>
            <a:ext cx="5638425" cy="6001643"/>
          </a:xfrm>
          <a:prstGeom prst="rect">
            <a:avLst/>
          </a:prstGeom>
          <a:noFill/>
        </p:spPr>
        <p:txBody>
          <a:bodyPr wrap="square" rtlCol="0">
            <a:spAutoFit/>
          </a:bodyPr>
          <a:lstStyle/>
          <a:p>
            <a:r>
              <a:rPr lang="en-US" sz="3200" b="1" dirty="0"/>
              <a:t>Highlights:</a:t>
            </a:r>
          </a:p>
          <a:p>
            <a:pPr marL="457200" indent="-457200">
              <a:buFont typeface="Arial" panose="020B0604020202020204" pitchFamily="34" charset="0"/>
              <a:buChar char="•"/>
            </a:pPr>
            <a:r>
              <a:rPr lang="en-US" sz="2400" dirty="0"/>
              <a:t>Facebook Accounts Reached: </a:t>
            </a:r>
            <a:r>
              <a:rPr lang="en-US" sz="2400" b="1" dirty="0"/>
              <a:t>835K</a:t>
            </a:r>
          </a:p>
          <a:p>
            <a:pPr marL="457200" indent="-457200">
              <a:buFont typeface="Arial" panose="020B0604020202020204" pitchFamily="34" charset="0"/>
              <a:buChar char="•"/>
            </a:pPr>
            <a:r>
              <a:rPr lang="en-US" sz="2400" dirty="0"/>
              <a:t>Engagements on FB: </a:t>
            </a:r>
            <a:r>
              <a:rPr lang="en-US" sz="2400" b="1" dirty="0"/>
              <a:t>209K</a:t>
            </a:r>
          </a:p>
          <a:p>
            <a:pPr marL="457200" indent="-457200">
              <a:buFont typeface="Arial" panose="020B0604020202020204" pitchFamily="34" charset="0"/>
              <a:buChar char="•"/>
            </a:pPr>
            <a:r>
              <a:rPr lang="en-US" sz="2400" dirty="0"/>
              <a:t>Total Video Views over 3 seconds on Facebook: </a:t>
            </a:r>
            <a:r>
              <a:rPr lang="en-US" sz="2400" b="1" dirty="0"/>
              <a:t>233K </a:t>
            </a:r>
          </a:p>
          <a:p>
            <a:pPr marL="457200" indent="-457200">
              <a:buFont typeface="Arial" panose="020B0604020202020204" pitchFamily="34" charset="0"/>
              <a:buChar char="•"/>
            </a:pPr>
            <a:r>
              <a:rPr lang="en-US" sz="2400" dirty="0"/>
              <a:t>Countries reached: </a:t>
            </a:r>
            <a:r>
              <a:rPr lang="en-US" sz="2400" i="1" dirty="0"/>
              <a:t>Over </a:t>
            </a:r>
            <a:r>
              <a:rPr lang="en-US" sz="2400" b="1" dirty="0"/>
              <a:t>149</a:t>
            </a:r>
          </a:p>
          <a:p>
            <a:pPr marL="457200" indent="-457200">
              <a:buFont typeface="Arial" panose="020B0604020202020204" pitchFamily="34" charset="0"/>
              <a:buChar char="•"/>
            </a:pPr>
            <a:r>
              <a:rPr lang="en-US" sz="2400" dirty="0"/>
              <a:t>#</a:t>
            </a:r>
            <a:r>
              <a:rPr lang="en-US" sz="2400" dirty="0" err="1"/>
              <a:t>HopeTrending</a:t>
            </a:r>
            <a:r>
              <a:rPr lang="en-US" sz="2400" dirty="0"/>
              <a:t> Impressions on Twitter: </a:t>
            </a:r>
            <a:r>
              <a:rPr lang="en-US" sz="2400" i="1" dirty="0"/>
              <a:t>Peaked at </a:t>
            </a:r>
            <a:r>
              <a:rPr lang="en-US" sz="2400" b="1" dirty="0"/>
              <a:t>1.2 Million </a:t>
            </a:r>
            <a:r>
              <a:rPr lang="en-US" sz="2400" i="1" dirty="0"/>
              <a:t>per 1,500 Tweets</a:t>
            </a:r>
          </a:p>
          <a:p>
            <a:pPr marL="457200" indent="-457200">
              <a:buFont typeface="Arial" panose="020B0604020202020204" pitchFamily="34" charset="0"/>
              <a:buChar char="•"/>
            </a:pPr>
            <a:r>
              <a:rPr lang="en-US" sz="2400" dirty="0"/>
              <a:t>Overall website visits (sessions): </a:t>
            </a:r>
            <a:r>
              <a:rPr lang="en-US" sz="2400" b="1" dirty="0"/>
              <a:t>49,319</a:t>
            </a:r>
            <a:r>
              <a:rPr lang="en-US" sz="2400" dirty="0"/>
              <a:t>   	- </a:t>
            </a:r>
            <a:r>
              <a:rPr lang="en-US" sz="2400" b="1" dirty="0"/>
              <a:t>25.7% </a:t>
            </a:r>
            <a:r>
              <a:rPr lang="en-US" sz="2400" dirty="0"/>
              <a:t>as a result of social media</a:t>
            </a:r>
          </a:p>
          <a:p>
            <a:pPr marL="457200" indent="-457200">
              <a:buFont typeface="Arial" panose="020B0604020202020204" pitchFamily="34" charset="0"/>
              <a:buChar char="•"/>
            </a:pPr>
            <a:r>
              <a:rPr lang="en-US" sz="2400" dirty="0"/>
              <a:t>Trackable impressions (low estimate): </a:t>
            </a:r>
            <a:r>
              <a:rPr lang="en-US" sz="2400" b="1" dirty="0"/>
              <a:t>2,099,219</a:t>
            </a:r>
          </a:p>
          <a:p>
            <a:pPr marL="457200" indent="-457200">
              <a:buFont typeface="Arial" panose="020B0604020202020204" pitchFamily="34" charset="0"/>
              <a:buChar char="•"/>
            </a:pPr>
            <a:r>
              <a:rPr lang="en-US" sz="2400" dirty="0"/>
              <a:t>Total Spent: </a:t>
            </a:r>
            <a:r>
              <a:rPr lang="en-US" sz="2400" b="1" dirty="0"/>
              <a:t>$1,927.82</a:t>
            </a:r>
          </a:p>
          <a:p>
            <a:pPr marL="457200" indent="-457200">
              <a:buFont typeface="Arial" panose="020B0604020202020204" pitchFamily="34" charset="0"/>
              <a:buChar char="•"/>
            </a:pPr>
            <a:endParaRPr lang="en-US" sz="3200" dirty="0">
              <a:solidFill>
                <a:srgbClr val="FF0000"/>
              </a:solidFill>
            </a:endParaRPr>
          </a:p>
          <a:p>
            <a:pPr marL="285750" indent="-285750">
              <a:buFont typeface="Arial" panose="020B0604020202020204" pitchFamily="34" charset="0"/>
              <a:buChar char="•"/>
            </a:pPr>
            <a:endParaRPr lang="en-US" sz="3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102" y="1571778"/>
            <a:ext cx="6305898" cy="5286221"/>
          </a:xfrm>
          <a:prstGeom prst="rect">
            <a:avLst/>
          </a:prstGeom>
        </p:spPr>
      </p:pic>
    </p:spTree>
    <p:extLst>
      <p:ext uri="{BB962C8B-B14F-4D97-AF65-F5344CB8AC3E}">
        <p14:creationId xmlns:p14="http://schemas.microsoft.com/office/powerpoint/2010/main" val="221496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65" t="7191" r="1387"/>
          <a:stretch/>
        </p:blipFill>
        <p:spPr>
          <a:xfrm>
            <a:off x="0" y="1172244"/>
            <a:ext cx="12185284" cy="4744016"/>
          </a:xfrm>
          <a:prstGeom prst="rect">
            <a:avLst/>
          </a:prstGeom>
        </p:spPr>
      </p:pic>
      <p:sp>
        <p:nvSpPr>
          <p:cNvPr id="6" name="TextBox 5"/>
          <p:cNvSpPr txBox="1"/>
          <p:nvPr/>
        </p:nvSpPr>
        <p:spPr>
          <a:xfrm>
            <a:off x="193504" y="6064413"/>
            <a:ext cx="11991780" cy="646331"/>
          </a:xfrm>
          <a:prstGeom prst="rect">
            <a:avLst/>
          </a:prstGeom>
          <a:noFill/>
        </p:spPr>
        <p:txBody>
          <a:bodyPr wrap="square" rtlCol="0">
            <a:spAutoFit/>
          </a:bodyPr>
          <a:lstStyle/>
          <a:p>
            <a:r>
              <a:rPr lang="en-US" dirty="0"/>
              <a:t>Only </a:t>
            </a:r>
            <a:r>
              <a:rPr lang="en-US" b="1" dirty="0">
                <a:solidFill>
                  <a:srgbClr val="33CCCC"/>
                </a:solidFill>
              </a:rPr>
              <a:t>33.71% </a:t>
            </a:r>
            <a:r>
              <a:rPr lang="en-US" dirty="0"/>
              <a:t>of visitors were under 35. This makes sense since an older audience is less likely to feel comfortable viewing the programs on social media. Also watch party hosts may have skewed older, and would have watched from the website.  </a:t>
            </a:r>
          </a:p>
        </p:txBody>
      </p:sp>
    </p:spTree>
    <p:extLst>
      <p:ext uri="{BB962C8B-B14F-4D97-AF65-F5344CB8AC3E}">
        <p14:creationId xmlns:p14="http://schemas.microsoft.com/office/powerpoint/2010/main" val="149563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7" name="TextBox 6"/>
          <p:cNvSpPr txBox="1"/>
          <p:nvPr/>
        </p:nvSpPr>
        <p:spPr>
          <a:xfrm>
            <a:off x="2098963" y="6146894"/>
            <a:ext cx="8385463" cy="861774"/>
          </a:xfrm>
          <a:prstGeom prst="rect">
            <a:avLst/>
          </a:prstGeom>
          <a:noFill/>
        </p:spPr>
        <p:txBody>
          <a:bodyPr wrap="square" rtlCol="0">
            <a:spAutoFit/>
          </a:bodyPr>
          <a:lstStyle/>
          <a:p>
            <a:pPr algn="ctr"/>
            <a:r>
              <a:rPr lang="en-US" altLang="en-US" sz="3200" b="1" dirty="0">
                <a:latin typeface="Calibri" panose="020F0502020204030204" pitchFamily="34" charset="0"/>
                <a:ea typeface="MS PGothic" panose="020B0600070205080204" pitchFamily="34" charset="-128"/>
              </a:rPr>
              <a:t>Website influence: </a:t>
            </a:r>
            <a:r>
              <a:rPr lang="en-US" altLang="en-US" sz="3200" dirty="0">
                <a:latin typeface="Calibri" panose="020F0502020204030204" pitchFamily="34" charset="0"/>
                <a:ea typeface="MS PGothic" panose="020B0600070205080204" pitchFamily="34" charset="-128"/>
              </a:rPr>
              <a:t>reached over </a:t>
            </a:r>
            <a:r>
              <a:rPr lang="en-US" altLang="en-US" sz="3200" b="1" dirty="0">
                <a:solidFill>
                  <a:srgbClr val="33CCCC"/>
                </a:solidFill>
                <a:latin typeface="Calibri" panose="020F0502020204030204" pitchFamily="34" charset="0"/>
                <a:ea typeface="MS PGothic" panose="020B0600070205080204" pitchFamily="34" charset="-128"/>
              </a:rPr>
              <a:t>150</a:t>
            </a:r>
            <a:r>
              <a:rPr lang="en-US" altLang="en-US" sz="3200" dirty="0">
                <a:latin typeface="Calibri" panose="020F0502020204030204" pitchFamily="34" charset="0"/>
                <a:ea typeface="MS PGothic" panose="020B0600070205080204" pitchFamily="34" charset="-128"/>
              </a:rPr>
              <a:t> countries.</a:t>
            </a:r>
          </a:p>
          <a:p>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225" b="6335"/>
          <a:stretch/>
        </p:blipFill>
        <p:spPr>
          <a:xfrm>
            <a:off x="2634646" y="911766"/>
            <a:ext cx="9246803" cy="5297613"/>
          </a:xfrm>
          <a:prstGeom prst="rect">
            <a:avLst/>
          </a:prstGeom>
        </p:spPr>
      </p:pic>
      <p:sp>
        <p:nvSpPr>
          <p:cNvPr id="5" name="TextBox 4"/>
          <p:cNvSpPr txBox="1"/>
          <p:nvPr/>
        </p:nvSpPr>
        <p:spPr>
          <a:xfrm>
            <a:off x="389659" y="2223654"/>
            <a:ext cx="2117696" cy="3416320"/>
          </a:xfrm>
          <a:prstGeom prst="rect">
            <a:avLst/>
          </a:prstGeom>
          <a:noFill/>
        </p:spPr>
        <p:txBody>
          <a:bodyPr wrap="none" rtlCol="0">
            <a:spAutoFit/>
          </a:bodyPr>
          <a:lstStyle/>
          <a:p>
            <a:r>
              <a:rPr lang="en-US" b="1" dirty="0"/>
              <a:t>Top 10 Country Hits:</a:t>
            </a:r>
          </a:p>
          <a:p>
            <a:pPr marL="285750" indent="-285750" fontAlgn="base">
              <a:buFont typeface="Arial" panose="020B0604020202020204" pitchFamily="34" charset="0"/>
              <a:buChar char="•"/>
            </a:pPr>
            <a:r>
              <a:rPr lang="en-US" dirty="0"/>
              <a:t>United States</a:t>
            </a:r>
          </a:p>
          <a:p>
            <a:pPr marL="285750" indent="-285750" fontAlgn="base">
              <a:buFont typeface="Arial" panose="020B0604020202020204" pitchFamily="34" charset="0"/>
              <a:buChar char="•"/>
            </a:pPr>
            <a:r>
              <a:rPr lang="en-US" dirty="0"/>
              <a:t>Canada</a:t>
            </a:r>
          </a:p>
          <a:p>
            <a:pPr marL="285750" indent="-285750" fontAlgn="base">
              <a:buFont typeface="Arial" panose="020B0604020202020204" pitchFamily="34" charset="0"/>
              <a:buChar char="•"/>
            </a:pPr>
            <a:r>
              <a:rPr lang="en-US" dirty="0"/>
              <a:t>Australia</a:t>
            </a:r>
          </a:p>
          <a:p>
            <a:pPr marL="285750" indent="-285750" fontAlgn="base">
              <a:buFont typeface="Arial" panose="020B0604020202020204" pitchFamily="34" charset="0"/>
              <a:buChar char="•"/>
            </a:pPr>
            <a:r>
              <a:rPr lang="en-US" dirty="0"/>
              <a:t>United Kingdom</a:t>
            </a:r>
          </a:p>
          <a:p>
            <a:pPr marL="285750" indent="-285750" fontAlgn="base">
              <a:buFont typeface="Arial" panose="020B0604020202020204" pitchFamily="34" charset="0"/>
              <a:buChar char="•"/>
            </a:pPr>
            <a:r>
              <a:rPr lang="en-US" dirty="0"/>
              <a:t>Jamaica</a:t>
            </a:r>
          </a:p>
          <a:p>
            <a:pPr marL="285750" indent="-285750" fontAlgn="base">
              <a:buFont typeface="Arial" panose="020B0604020202020204" pitchFamily="34" charset="0"/>
              <a:buChar char="•"/>
            </a:pPr>
            <a:r>
              <a:rPr lang="en-US" dirty="0"/>
              <a:t>South Africa</a:t>
            </a:r>
          </a:p>
          <a:p>
            <a:pPr marL="285750" indent="-285750" fontAlgn="base">
              <a:buFont typeface="Arial" panose="020B0604020202020204" pitchFamily="34" charset="0"/>
              <a:buChar char="•"/>
            </a:pPr>
            <a:r>
              <a:rPr lang="en-US" dirty="0"/>
              <a:t>Philippines</a:t>
            </a:r>
          </a:p>
          <a:p>
            <a:pPr marL="285750" indent="-285750" fontAlgn="base">
              <a:buFont typeface="Arial" panose="020B0604020202020204" pitchFamily="34" charset="0"/>
              <a:buChar char="•"/>
            </a:pPr>
            <a:r>
              <a:rPr lang="en-US" dirty="0"/>
              <a:t>Kenya</a:t>
            </a:r>
          </a:p>
          <a:p>
            <a:pPr marL="285750" indent="-285750" fontAlgn="base">
              <a:buFont typeface="Arial" panose="020B0604020202020204" pitchFamily="34" charset="0"/>
              <a:buChar char="•"/>
            </a:pPr>
            <a:r>
              <a:rPr lang="en-US" dirty="0"/>
              <a:t>Germany</a:t>
            </a:r>
          </a:p>
          <a:p>
            <a:pPr marL="285750" indent="-285750" fontAlgn="base">
              <a:buFont typeface="Arial" panose="020B0604020202020204" pitchFamily="34" charset="0"/>
              <a:buChar char="•"/>
            </a:pPr>
            <a:r>
              <a:rPr lang="en-US" dirty="0"/>
              <a:t>Brazil</a:t>
            </a:r>
          </a:p>
          <a:p>
            <a:endParaRPr lang="en-US" dirty="0"/>
          </a:p>
        </p:txBody>
      </p:sp>
    </p:spTree>
    <p:extLst>
      <p:ext uri="{BB962C8B-B14F-4D97-AF65-F5344CB8AC3E}">
        <p14:creationId xmlns:p14="http://schemas.microsoft.com/office/powerpoint/2010/main" val="190405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7" name="TextBox 6"/>
          <p:cNvSpPr txBox="1"/>
          <p:nvPr/>
        </p:nvSpPr>
        <p:spPr>
          <a:xfrm>
            <a:off x="1246909" y="5892317"/>
            <a:ext cx="8385463" cy="1231106"/>
          </a:xfrm>
          <a:prstGeom prst="rect">
            <a:avLst/>
          </a:prstGeom>
          <a:noFill/>
        </p:spPr>
        <p:txBody>
          <a:bodyPr wrap="square" rtlCol="0">
            <a:spAutoFit/>
          </a:bodyPr>
          <a:lstStyle/>
          <a:p>
            <a:pPr algn="ctr"/>
            <a:r>
              <a:rPr lang="en-US" altLang="en-US" sz="2800" b="1" dirty="0">
                <a:latin typeface="Calibri" panose="020F0502020204030204" pitchFamily="34" charset="0"/>
                <a:ea typeface="MS PGothic" panose="020B0600070205080204" pitchFamily="34" charset="-128"/>
              </a:rPr>
              <a:t>Website influence: </a:t>
            </a:r>
            <a:r>
              <a:rPr lang="en-US" altLang="en-US" sz="2800" b="1" dirty="0">
                <a:solidFill>
                  <a:srgbClr val="33CCCC"/>
                </a:solidFill>
                <a:latin typeface="Calibri" panose="020F0502020204030204" pitchFamily="34" charset="0"/>
                <a:ea typeface="MS PGothic" panose="020B0600070205080204" pitchFamily="34" charset="-128"/>
              </a:rPr>
              <a:t>42,585</a:t>
            </a:r>
            <a:r>
              <a:rPr lang="en-US" altLang="en-US" sz="2800" dirty="0">
                <a:latin typeface="Calibri" panose="020F0502020204030204" pitchFamily="34" charset="0"/>
                <a:ea typeface="MS PGothic" panose="020B0600070205080204" pitchFamily="34" charset="-128"/>
              </a:rPr>
              <a:t> total visitor sessions from the United States. This map represents the hot spot cities. </a:t>
            </a:r>
          </a:p>
          <a:p>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806" t="15987" r="10183" b="5556"/>
          <a:stretch/>
        </p:blipFill>
        <p:spPr>
          <a:xfrm>
            <a:off x="1496291" y="870202"/>
            <a:ext cx="8562109" cy="4991339"/>
          </a:xfrm>
          <a:prstGeom prst="rect">
            <a:avLst/>
          </a:prstGeom>
        </p:spPr>
      </p:pic>
    </p:spTree>
    <p:extLst>
      <p:ext uri="{BB962C8B-B14F-4D97-AF65-F5344CB8AC3E}">
        <p14:creationId xmlns:p14="http://schemas.microsoft.com/office/powerpoint/2010/main" val="280511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7" name="TextBox 6"/>
          <p:cNvSpPr txBox="1"/>
          <p:nvPr/>
        </p:nvSpPr>
        <p:spPr>
          <a:xfrm>
            <a:off x="1252104" y="6170986"/>
            <a:ext cx="8385463" cy="800219"/>
          </a:xfrm>
          <a:prstGeom prst="rect">
            <a:avLst/>
          </a:prstGeom>
          <a:noFill/>
        </p:spPr>
        <p:txBody>
          <a:bodyPr wrap="square" rtlCol="0">
            <a:spAutoFit/>
          </a:bodyPr>
          <a:lstStyle/>
          <a:p>
            <a:pPr algn="ctr"/>
            <a:r>
              <a:rPr lang="en-US" altLang="en-US" sz="2800" dirty="0">
                <a:latin typeface="Calibri" panose="020F0502020204030204" pitchFamily="34" charset="0"/>
                <a:ea typeface="MS PGothic" panose="020B0600070205080204" pitchFamily="34" charset="-128"/>
              </a:rPr>
              <a:t>Website influence map by metro area.</a:t>
            </a:r>
          </a:p>
          <a:p>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223" t="14788" r="10744" b="4914"/>
          <a:stretch/>
        </p:blipFill>
        <p:spPr>
          <a:xfrm>
            <a:off x="1324842" y="744520"/>
            <a:ext cx="9169976" cy="5425985"/>
          </a:xfrm>
          <a:prstGeom prst="rect">
            <a:avLst/>
          </a:prstGeom>
        </p:spPr>
      </p:pic>
    </p:spTree>
    <p:extLst>
      <p:ext uri="{BB962C8B-B14F-4D97-AF65-F5344CB8AC3E}">
        <p14:creationId xmlns:p14="http://schemas.microsoft.com/office/powerpoint/2010/main" val="428737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graphicFrame>
        <p:nvGraphicFramePr>
          <p:cNvPr id="8" name="Chart 7"/>
          <p:cNvGraphicFramePr/>
          <p:nvPr>
            <p:extLst>
              <p:ext uri="{D42A27DB-BD31-4B8C-83A1-F6EECF244321}">
                <p14:modId xmlns:p14="http://schemas.microsoft.com/office/powerpoint/2010/main" val="647544393"/>
              </p:ext>
            </p:extLst>
          </p:nvPr>
        </p:nvGraphicFramePr>
        <p:xfrm>
          <a:off x="213592" y="981941"/>
          <a:ext cx="9205768" cy="593840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9324109" y="2058317"/>
            <a:ext cx="2623705" cy="3785652"/>
          </a:xfrm>
          <a:prstGeom prst="rect">
            <a:avLst/>
          </a:prstGeom>
          <a:noFill/>
        </p:spPr>
        <p:txBody>
          <a:bodyPr wrap="square" rtlCol="0">
            <a:spAutoFit/>
          </a:bodyPr>
          <a:lstStyle/>
          <a:p>
            <a:r>
              <a:rPr lang="en-US" sz="2400" b="1" dirty="0"/>
              <a:t>Please Note: </a:t>
            </a:r>
            <a:r>
              <a:rPr lang="en-US" sz="2400" dirty="0"/>
              <a:t>Hope Channel and Esperanza TV views are not trackable. Therefore they are not included here.  </a:t>
            </a:r>
          </a:p>
          <a:p>
            <a:endParaRPr lang="en-US" sz="2400" dirty="0"/>
          </a:p>
          <a:p>
            <a:r>
              <a:rPr lang="en-US" sz="2400" dirty="0"/>
              <a:t>Twitter video views are not trackable at this time</a:t>
            </a:r>
            <a:r>
              <a:rPr lang="en-US" dirty="0"/>
              <a:t>. </a:t>
            </a:r>
          </a:p>
        </p:txBody>
      </p:sp>
    </p:spTree>
    <p:extLst>
      <p:ext uri="{BB962C8B-B14F-4D97-AF65-F5344CB8AC3E}">
        <p14:creationId xmlns:p14="http://schemas.microsoft.com/office/powerpoint/2010/main" val="3465998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38371"/>
          <a:stretch/>
        </p:blipFill>
        <p:spPr>
          <a:xfrm>
            <a:off x="4675909" y="863548"/>
            <a:ext cx="7516091" cy="5994451"/>
          </a:xfrm>
          <a:prstGeom prst="rect">
            <a:avLst/>
          </a:prstGeom>
        </p:spPr>
      </p:pic>
      <p:sp>
        <p:nvSpPr>
          <p:cNvPr id="5" name="TextBox 4"/>
          <p:cNvSpPr txBox="1"/>
          <p:nvPr/>
        </p:nvSpPr>
        <p:spPr>
          <a:xfrm>
            <a:off x="290945" y="2270413"/>
            <a:ext cx="4156364" cy="1938992"/>
          </a:xfrm>
          <a:prstGeom prst="rect">
            <a:avLst/>
          </a:prstGeom>
          <a:noFill/>
        </p:spPr>
        <p:txBody>
          <a:bodyPr wrap="square" rtlCol="0">
            <a:spAutoFit/>
          </a:bodyPr>
          <a:lstStyle/>
          <a:p>
            <a:r>
              <a:rPr lang="en-US" sz="2400" dirty="0"/>
              <a:t>Native hosted videos and Facebook LIVE are effective ways to expand reach and engagement for videos and live events. </a:t>
            </a:r>
          </a:p>
        </p:txBody>
      </p:sp>
    </p:spTree>
    <p:extLst>
      <p:ext uri="{BB962C8B-B14F-4D97-AF65-F5344CB8AC3E}">
        <p14:creationId xmlns:p14="http://schemas.microsoft.com/office/powerpoint/2010/main" val="336998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7" name="TextBox 6"/>
          <p:cNvSpPr txBox="1"/>
          <p:nvPr/>
        </p:nvSpPr>
        <p:spPr>
          <a:xfrm>
            <a:off x="366460" y="2412496"/>
            <a:ext cx="8385463" cy="3447098"/>
          </a:xfrm>
          <a:prstGeom prst="rect">
            <a:avLst/>
          </a:prstGeom>
          <a:noFill/>
        </p:spPr>
        <p:txBody>
          <a:bodyPr wrap="square" rtlCol="0">
            <a:spAutoFit/>
          </a:bodyPr>
          <a:lstStyle/>
          <a:p>
            <a:r>
              <a:rPr lang="en-US" altLang="en-US" sz="3200" b="1" dirty="0">
                <a:latin typeface="Calibri" panose="020F0502020204030204" pitchFamily="34" charset="0"/>
                <a:ea typeface="MS PGothic" panose="020B0600070205080204" pitchFamily="34" charset="-128"/>
              </a:rPr>
              <a:t>Other Performance Metrics:</a:t>
            </a:r>
          </a:p>
          <a:p>
            <a:pPr marL="457200" indent="-45720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Registered Watch Parties: 255</a:t>
            </a:r>
          </a:p>
          <a:p>
            <a:pPr marL="457200" indent="-457200">
              <a:buFont typeface="Arial" panose="020B0604020202020204" pitchFamily="34" charset="0"/>
              <a:buChar char="•"/>
            </a:pPr>
            <a:r>
              <a:rPr lang="en-US" altLang="en-US" sz="2400" dirty="0">
                <a:solidFill>
                  <a:srgbClr val="FF0000"/>
                </a:solidFill>
                <a:latin typeface="Calibri" panose="020F0502020204030204" pitchFamily="34" charset="0"/>
                <a:ea typeface="MS PGothic" panose="020B0600070205080204" pitchFamily="34" charset="-128"/>
              </a:rPr>
              <a:t>Onsite Attendance:</a:t>
            </a:r>
          </a:p>
          <a:p>
            <a:pPr marL="457200" indent="-457200">
              <a:buFont typeface="Arial" panose="020B0604020202020204" pitchFamily="34" charset="0"/>
              <a:buChar char="•"/>
            </a:pPr>
            <a:r>
              <a:rPr lang="en-US" altLang="en-US" sz="2400" dirty="0">
                <a:solidFill>
                  <a:srgbClr val="FF0000"/>
                </a:solidFill>
                <a:latin typeface="Calibri" panose="020F0502020204030204" pitchFamily="34" charset="0"/>
                <a:ea typeface="MS PGothic" panose="020B0600070205080204" pitchFamily="34" charset="-128"/>
              </a:rPr>
              <a:t>Requests for more information:</a:t>
            </a:r>
          </a:p>
          <a:p>
            <a:pPr marL="457200" indent="-457200">
              <a:buFont typeface="Arial" panose="020B0604020202020204" pitchFamily="34" charset="0"/>
              <a:buChar char="•"/>
            </a:pPr>
            <a:r>
              <a:rPr lang="en-US" altLang="en-US" sz="2400" dirty="0">
                <a:solidFill>
                  <a:srgbClr val="FF0000"/>
                </a:solidFill>
                <a:latin typeface="Calibri" panose="020F0502020204030204" pitchFamily="34" charset="0"/>
                <a:ea typeface="MS PGothic" panose="020B0600070205080204" pitchFamily="34" charset="-128"/>
              </a:rPr>
              <a:t>Pledges:</a:t>
            </a:r>
          </a:p>
          <a:p>
            <a:pPr marL="457200" indent="-457200">
              <a:buFont typeface="Arial" panose="020B0604020202020204" pitchFamily="34" charset="0"/>
              <a:buChar char="•"/>
            </a:pPr>
            <a:r>
              <a:rPr lang="en-US" altLang="en-US" sz="2400" dirty="0">
                <a:solidFill>
                  <a:srgbClr val="FF0000"/>
                </a:solidFill>
                <a:latin typeface="Calibri" panose="020F0502020204030204" pitchFamily="34" charset="0"/>
                <a:ea typeface="MS PGothic" panose="020B0600070205080204" pitchFamily="34" charset="-128"/>
              </a:rPr>
              <a:t>Baptisms: </a:t>
            </a:r>
          </a:p>
          <a:p>
            <a:endParaRPr lang="en-US" dirty="0"/>
          </a:p>
          <a:p>
            <a:r>
              <a:rPr lang="en-US" sz="2400" i="1" dirty="0"/>
              <a:t>This information was not available at the time of this report. Ideally this information should also be reported on.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694" y="0"/>
            <a:ext cx="4218306" cy="281151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202"/>
          <a:stretch/>
        </p:blipFill>
        <p:spPr>
          <a:xfrm>
            <a:off x="7973694" y="2774730"/>
            <a:ext cx="4218306" cy="4083269"/>
          </a:xfrm>
          <a:prstGeom prst="rect">
            <a:avLst/>
          </a:prstGeom>
        </p:spPr>
      </p:pic>
    </p:spTree>
    <p:extLst>
      <p:ext uri="{BB962C8B-B14F-4D97-AF65-F5344CB8AC3E}">
        <p14:creationId xmlns:p14="http://schemas.microsoft.com/office/powerpoint/2010/main" val="4062575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7" name="TextBox 6"/>
          <p:cNvSpPr txBox="1"/>
          <p:nvPr/>
        </p:nvSpPr>
        <p:spPr>
          <a:xfrm>
            <a:off x="161235" y="970963"/>
            <a:ext cx="6556488" cy="5386090"/>
          </a:xfrm>
          <a:prstGeom prst="rect">
            <a:avLst/>
          </a:prstGeom>
          <a:noFill/>
        </p:spPr>
        <p:txBody>
          <a:bodyPr wrap="square" rtlCol="0">
            <a:spAutoFit/>
          </a:bodyPr>
          <a:lstStyle/>
          <a:p>
            <a:endParaRPr lang="en-US" altLang="en-US" sz="2800" dirty="0">
              <a:latin typeface="Calibri" panose="020F0502020204030204" pitchFamily="34" charset="0"/>
              <a:ea typeface="MS PGothic" panose="020B0600070205080204" pitchFamily="34" charset="-128"/>
            </a:endParaRPr>
          </a:p>
          <a:p>
            <a:pPr algn="ctr"/>
            <a:endParaRPr lang="en-US" altLang="en-US" sz="2800" dirty="0">
              <a:latin typeface="Calibri" panose="020F0502020204030204" pitchFamily="34" charset="0"/>
              <a:ea typeface="MS PGothic" panose="020B0600070205080204" pitchFamily="34" charset="-128"/>
            </a:endParaRPr>
          </a:p>
          <a:p>
            <a:r>
              <a:rPr lang="en-US" altLang="en-US" sz="3200" b="1" dirty="0">
                <a:latin typeface="Calibri" panose="020F0502020204030204" pitchFamily="34" charset="0"/>
                <a:ea typeface="MS PGothic" panose="020B0600070205080204" pitchFamily="34" charset="-128"/>
              </a:rPr>
              <a:t>Observations and Recommendations:</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It was excellent to have teams dedicated to different aspects of the live digital communications. Next time, make sure the strategist knows about the teams in advance and can coordinate better with the team leaders to avoid confusion. </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Dedicate a larger budget to social media promotion and reach even more people. Perhaps spend less on print. </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Be sure to send out a survey the day after the event ends to get people when it is fresh in their memory.</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Overall, it went very smoothly and everyone should be proud of this accomplishment. </a:t>
            </a:r>
          </a:p>
          <a:p>
            <a:pPr marL="285750" indent="-285750">
              <a:buFont typeface="Arial" panose="020B0604020202020204" pitchFamily="34" charset="0"/>
              <a:buChar char="•"/>
            </a:pPr>
            <a:endParaRPr lang="en-US" altLang="en-US" dirty="0">
              <a:latin typeface="Calibri" panose="020F0502020204030204" pitchFamily="34" charset="0"/>
              <a:ea typeface="MS PGothic" panose="020B0600070205080204" pitchFamily="34" charset="-128"/>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597" y="3394841"/>
            <a:ext cx="5188404" cy="346315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3877" y="0"/>
            <a:ext cx="5188122" cy="3457903"/>
          </a:xfrm>
          <a:prstGeom prst="rect">
            <a:avLst/>
          </a:prstGeom>
        </p:spPr>
      </p:pic>
    </p:spTree>
    <p:extLst>
      <p:ext uri="{BB962C8B-B14F-4D97-AF65-F5344CB8AC3E}">
        <p14:creationId xmlns:p14="http://schemas.microsoft.com/office/powerpoint/2010/main" val="1102647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8" name="Content Placeholder 4"/>
          <p:cNvPicPr>
            <a:picLocks noChangeAspect="1"/>
          </p:cNvPicPr>
          <p:nvPr/>
        </p:nvPicPr>
        <p:blipFill>
          <a:blip r:embed="rId4"/>
          <a:stretch>
            <a:fillRect/>
          </a:stretch>
        </p:blipFill>
        <p:spPr>
          <a:xfrm>
            <a:off x="6172200" y="1324841"/>
            <a:ext cx="5971177" cy="5005626"/>
          </a:xfrm>
          <a:prstGeom prst="rect">
            <a:avLst/>
          </a:prstGeom>
        </p:spPr>
      </p:pic>
      <p:sp>
        <p:nvSpPr>
          <p:cNvPr id="6" name="TextBox 5"/>
          <p:cNvSpPr txBox="1"/>
          <p:nvPr/>
        </p:nvSpPr>
        <p:spPr>
          <a:xfrm>
            <a:off x="557049" y="2144110"/>
            <a:ext cx="5344988" cy="3693319"/>
          </a:xfrm>
          <a:prstGeom prst="rect">
            <a:avLst/>
          </a:prstGeom>
          <a:noFill/>
        </p:spPr>
        <p:txBody>
          <a:bodyPr wrap="square" rtlCol="0">
            <a:spAutoFit/>
          </a:bodyPr>
          <a:lstStyle/>
          <a:p>
            <a:r>
              <a:rPr lang="en-US" sz="2400" dirty="0"/>
              <a:t>Visit </a:t>
            </a:r>
            <a:r>
              <a:rPr lang="en-US" sz="2400" b="1" dirty="0">
                <a:solidFill>
                  <a:srgbClr val="33CCCC"/>
                </a:solidFill>
              </a:rPr>
              <a:t>SDAdata.org</a:t>
            </a:r>
            <a:r>
              <a:rPr lang="en-US" sz="2400" dirty="0"/>
              <a:t> for more resources, blogs, and case studies.</a:t>
            </a:r>
          </a:p>
          <a:p>
            <a:endParaRPr lang="en-US" sz="2400" dirty="0"/>
          </a:p>
          <a:p>
            <a:r>
              <a:rPr lang="en-US" sz="2400" b="1" dirty="0"/>
              <a:t>Have questions? </a:t>
            </a:r>
            <a:r>
              <a:rPr lang="en-US" sz="2400" dirty="0"/>
              <a:t>Email </a:t>
            </a:r>
            <a:r>
              <a:rPr lang="en-US" sz="2400" b="1" dirty="0">
                <a:solidFill>
                  <a:srgbClr val="33CCCC"/>
                </a:solidFill>
              </a:rPr>
              <a:t>jamieschneider@nadadventist.org</a:t>
            </a:r>
            <a:r>
              <a:rPr lang="en-US" sz="2400" dirty="0"/>
              <a:t>. </a:t>
            </a:r>
          </a:p>
          <a:p>
            <a:endParaRPr lang="en-US" sz="2400" dirty="0"/>
          </a:p>
          <a:p>
            <a:r>
              <a:rPr lang="en-US" sz="2400" dirty="0"/>
              <a:t>To view Hope Trending content, visit </a:t>
            </a:r>
            <a:r>
              <a:rPr lang="en-US" sz="2400" b="1" dirty="0">
                <a:solidFill>
                  <a:srgbClr val="33CCCC"/>
                </a:solidFill>
              </a:rPr>
              <a:t>HopeTrending.org</a:t>
            </a:r>
            <a:r>
              <a:rPr lang="en-US" sz="2400" dirty="0"/>
              <a:t> or </a:t>
            </a:r>
            <a:r>
              <a:rPr lang="en-US" sz="2400" b="1" dirty="0">
                <a:solidFill>
                  <a:srgbClr val="33CCCC"/>
                </a:solidFill>
              </a:rPr>
              <a:t>@</a:t>
            </a:r>
            <a:r>
              <a:rPr lang="en-US" sz="2400" b="1" dirty="0" err="1">
                <a:solidFill>
                  <a:srgbClr val="33CCCC"/>
                </a:solidFill>
              </a:rPr>
              <a:t>HopeTrending</a:t>
            </a:r>
            <a:r>
              <a:rPr lang="en-US" sz="2400" b="1" dirty="0">
                <a:solidFill>
                  <a:srgbClr val="33CCCC"/>
                </a:solidFill>
              </a:rPr>
              <a:t> </a:t>
            </a:r>
            <a:r>
              <a:rPr lang="en-US" sz="2400" dirty="0"/>
              <a:t>on Facebook, Twitter or Instagram.</a:t>
            </a:r>
          </a:p>
          <a:p>
            <a:endParaRPr lang="en-US" dirty="0"/>
          </a:p>
        </p:txBody>
      </p:sp>
    </p:spTree>
    <p:extLst>
      <p:ext uri="{BB962C8B-B14F-4D97-AF65-F5344CB8AC3E}">
        <p14:creationId xmlns:p14="http://schemas.microsoft.com/office/powerpoint/2010/main" val="695444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110" y="2075110"/>
            <a:ext cx="4782889" cy="47828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5" name="TextBox 4"/>
          <p:cNvSpPr txBox="1"/>
          <p:nvPr/>
        </p:nvSpPr>
        <p:spPr>
          <a:xfrm>
            <a:off x="334589" y="1518334"/>
            <a:ext cx="6305202" cy="3970318"/>
          </a:xfrm>
          <a:prstGeom prst="rect">
            <a:avLst/>
          </a:prstGeom>
          <a:noFill/>
        </p:spPr>
        <p:txBody>
          <a:bodyPr wrap="square" rtlCol="0">
            <a:spAutoFit/>
          </a:bodyPr>
          <a:lstStyle/>
          <a:p>
            <a:r>
              <a:rPr lang="en-US" sz="3200" b="1" dirty="0"/>
              <a:t>Event Summary:</a:t>
            </a:r>
          </a:p>
          <a:p>
            <a:pPr marL="285750" indent="-285750">
              <a:buFont typeface="Arial" panose="020B0604020202020204" pitchFamily="34" charset="0"/>
              <a:buChar char="•"/>
            </a:pPr>
            <a:r>
              <a:rPr lang="en-US" sz="2400" dirty="0"/>
              <a:t>Free, live-streamed event. </a:t>
            </a:r>
          </a:p>
          <a:p>
            <a:pPr marL="285750" indent="-285750">
              <a:buFont typeface="Arial" panose="020B0604020202020204" pitchFamily="34" charset="0"/>
              <a:buChar char="•"/>
            </a:pPr>
            <a:r>
              <a:rPr lang="en-US" sz="2400" dirty="0"/>
              <a:t>Live participatory experience that engaged directly with the audience. </a:t>
            </a:r>
            <a:br>
              <a:rPr lang="en-US" sz="2400" dirty="0"/>
            </a:br>
            <a:r>
              <a:rPr lang="en-US" sz="2400" dirty="0"/>
              <a:t>	(Twitter used as second screen.)</a:t>
            </a:r>
          </a:p>
          <a:p>
            <a:pPr marL="285750" indent="-285750">
              <a:buFont typeface="Arial" panose="020B0604020202020204" pitchFamily="34" charset="0"/>
              <a:buChar char="•"/>
            </a:pPr>
            <a:r>
              <a:rPr lang="en-US" sz="2400" dirty="0"/>
              <a:t>Out-of-the box idea and global.</a:t>
            </a:r>
          </a:p>
          <a:p>
            <a:pPr marL="285750" indent="-285750">
              <a:buFont typeface="Arial" panose="020B0604020202020204" pitchFamily="34" charset="0"/>
              <a:buChar char="•"/>
            </a:pPr>
            <a:r>
              <a:rPr lang="en-US" sz="2400" dirty="0"/>
              <a:t>Accessible wherever there was internet.</a:t>
            </a:r>
          </a:p>
          <a:p>
            <a:pPr marL="285750" indent="-285750">
              <a:buFont typeface="Arial" panose="020B0604020202020204" pitchFamily="34" charset="0"/>
              <a:buChar char="•"/>
            </a:pPr>
            <a:r>
              <a:rPr lang="en-US" sz="2400" dirty="0"/>
              <a:t>Follow-up strategy via hosts, local church members, and social media. </a:t>
            </a:r>
          </a:p>
          <a:p>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109" y="0"/>
            <a:ext cx="4779489" cy="2712361"/>
          </a:xfrm>
          <a:prstGeom prst="rect">
            <a:avLst/>
          </a:prstGeom>
        </p:spPr>
      </p:pic>
    </p:spTree>
    <p:extLst>
      <p:ext uri="{BB962C8B-B14F-4D97-AF65-F5344CB8AC3E}">
        <p14:creationId xmlns:p14="http://schemas.microsoft.com/office/powerpoint/2010/main" val="2451513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5" y="100761"/>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1" y="1"/>
            <a:ext cx="6858000" cy="6858000"/>
          </a:xfrm>
          <a:prstGeom prst="rect">
            <a:avLst/>
          </a:prstGeom>
        </p:spPr>
      </p:pic>
      <p:sp>
        <p:nvSpPr>
          <p:cNvPr id="2" name="TextBox 1"/>
          <p:cNvSpPr txBox="1"/>
          <p:nvPr/>
        </p:nvSpPr>
        <p:spPr>
          <a:xfrm>
            <a:off x="86806" y="1883142"/>
            <a:ext cx="5022609" cy="3662541"/>
          </a:xfrm>
          <a:prstGeom prst="rect">
            <a:avLst/>
          </a:prstGeom>
          <a:noFill/>
        </p:spPr>
        <p:txBody>
          <a:bodyPr wrap="square" rtlCol="0">
            <a:spAutoFit/>
          </a:bodyPr>
          <a:lstStyle/>
          <a:p>
            <a:r>
              <a:rPr lang="en-US" sz="3200" b="1" dirty="0"/>
              <a:t>Event Summary Continued:</a:t>
            </a:r>
            <a:endParaRPr lang="en-US" sz="3200" dirty="0"/>
          </a:p>
          <a:p>
            <a:pPr marL="285750" indent="-285750">
              <a:buFont typeface="Arial" panose="020B0604020202020204" pitchFamily="34" charset="0"/>
              <a:buChar char="•"/>
            </a:pPr>
            <a:r>
              <a:rPr lang="en-US" sz="2400" dirty="0"/>
              <a:t>9 events (plus 1 bonus episode).</a:t>
            </a:r>
          </a:p>
          <a:p>
            <a:pPr marL="285750" indent="-285750">
              <a:buFont typeface="Arial" panose="020B0604020202020204" pitchFamily="34" charset="0"/>
              <a:buChar char="•"/>
            </a:pPr>
            <a:r>
              <a:rPr lang="en-US" sz="2400" dirty="0"/>
              <a:t>1 hour long.</a:t>
            </a:r>
          </a:p>
          <a:p>
            <a:pPr marL="285750" indent="-285750">
              <a:buFont typeface="Arial" panose="020B0604020202020204" pitchFamily="34" charset="0"/>
              <a:buChar char="•"/>
            </a:pPr>
            <a:r>
              <a:rPr lang="en-US" sz="2400" dirty="0"/>
              <a:t>Presentation, discussion and live Q&amp;A.</a:t>
            </a:r>
          </a:p>
          <a:p>
            <a:pPr marL="285750" indent="-285750">
              <a:buFont typeface="Arial" panose="020B0604020202020204" pitchFamily="34" charset="0"/>
              <a:buChar char="•"/>
            </a:pPr>
            <a:r>
              <a:rPr lang="en-US" sz="2400" dirty="0"/>
              <a:t>Social media ambassadors.</a:t>
            </a:r>
          </a:p>
          <a:p>
            <a:pPr marL="285750" indent="-285750">
              <a:buFont typeface="Arial" panose="020B0604020202020204" pitchFamily="34" charset="0"/>
              <a:buChar char="•"/>
            </a:pPr>
            <a:r>
              <a:rPr lang="en-US" sz="2400" dirty="0"/>
              <a:t>Hosted a Pioneer Memorial Church in Berrien Springs, MI.</a:t>
            </a:r>
          </a:p>
          <a:p>
            <a:endParaRPr lang="en-US" sz="3200" dirty="0"/>
          </a:p>
        </p:txBody>
      </p:sp>
    </p:spTree>
    <p:extLst>
      <p:ext uri="{BB962C8B-B14F-4D97-AF65-F5344CB8AC3E}">
        <p14:creationId xmlns:p14="http://schemas.microsoft.com/office/powerpoint/2010/main" val="159253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5" name="TextBox 4"/>
          <p:cNvSpPr txBox="1"/>
          <p:nvPr/>
        </p:nvSpPr>
        <p:spPr>
          <a:xfrm>
            <a:off x="209898" y="1070851"/>
            <a:ext cx="6284420" cy="6524863"/>
          </a:xfrm>
          <a:prstGeom prst="rect">
            <a:avLst/>
          </a:prstGeom>
          <a:noFill/>
        </p:spPr>
        <p:txBody>
          <a:bodyPr wrap="square" rtlCol="0">
            <a:spAutoFit/>
          </a:bodyPr>
          <a:lstStyle/>
          <a:p>
            <a:r>
              <a:rPr lang="en-US" sz="3200" b="1" dirty="0"/>
              <a:t>Campaign Summary:</a:t>
            </a:r>
          </a:p>
          <a:p>
            <a:pPr marL="457200" indent="-457200">
              <a:buFont typeface="Arial" panose="020B0604020202020204" pitchFamily="34" charset="0"/>
              <a:buChar char="•"/>
            </a:pPr>
            <a:r>
              <a:rPr lang="en-US" dirty="0"/>
              <a:t>4 month social media content strategy to build a following and promote event (schedule available upon request).</a:t>
            </a:r>
          </a:p>
          <a:p>
            <a:pPr marL="457200" indent="-457200">
              <a:buFont typeface="Arial" panose="020B0604020202020204" pitchFamily="34" charset="0"/>
              <a:buChar char="•"/>
            </a:pPr>
            <a:r>
              <a:rPr lang="en-US" dirty="0"/>
              <a:t>Cross promotions with NAD, Hope Channel, Adventist Church, including shares of the live-stream on their Facebook pages. </a:t>
            </a:r>
          </a:p>
          <a:p>
            <a:pPr marL="457200" indent="-457200">
              <a:buFont typeface="Arial" panose="020B0604020202020204" pitchFamily="34" charset="0"/>
              <a:buChar char="•"/>
            </a:pPr>
            <a:r>
              <a:rPr lang="en-US" dirty="0"/>
              <a:t>The communications style, platforms, images, design, everything was geared towards young people. </a:t>
            </a:r>
          </a:p>
          <a:p>
            <a:pPr marL="457200" indent="-457200">
              <a:buFont typeface="Arial" panose="020B0604020202020204" pitchFamily="34" charset="0"/>
              <a:buChar char="•"/>
            </a:pPr>
            <a:r>
              <a:rPr lang="en-US" dirty="0"/>
              <a:t>Multi-Channel, multi-platform (Facebook, Twitter, Instagram, email, digital ads, Adventist Review, Lake Union Herald and Ministry Magazine etc.).</a:t>
            </a:r>
          </a:p>
          <a:p>
            <a:pPr marL="457200" indent="-457200">
              <a:buFont typeface="Arial" panose="020B0604020202020204" pitchFamily="34" charset="0"/>
              <a:buChar char="•"/>
            </a:pPr>
            <a:r>
              <a:rPr lang="en-US" dirty="0"/>
              <a:t>Placed targeted ads on Instagram and Facebook to build a following and push host party registration.</a:t>
            </a:r>
          </a:p>
          <a:p>
            <a:pPr marL="457200" indent="-457200">
              <a:buFont typeface="Arial" panose="020B0604020202020204" pitchFamily="34" charset="0"/>
              <a:buChar char="•"/>
            </a:pPr>
            <a:r>
              <a:rPr lang="en-US" dirty="0"/>
              <a:t>Content mix: custom videos, speaker highlights, pro host tips,  countdown, important updates, watch party shout-outs, and costumer service.</a:t>
            </a:r>
          </a:p>
          <a:p>
            <a:pPr marL="457200" indent="-457200">
              <a:buFont typeface="Arial" panose="020B0604020202020204" pitchFamily="34" charset="0"/>
              <a:buChar char="•"/>
            </a:pPr>
            <a:r>
              <a:rPr lang="en-US" dirty="0"/>
              <a:t>Live-tweeted event and shared participant created content. Also Tweeted in Spanish. </a:t>
            </a:r>
          </a:p>
          <a:p>
            <a:pPr marL="457200" indent="-457200">
              <a:buFont typeface="Arial" panose="020B0604020202020204" pitchFamily="34" charset="0"/>
              <a:buChar char="•"/>
            </a:pPr>
            <a:r>
              <a:rPr lang="en-US" dirty="0"/>
              <a:t>Used photos from the event and video snippets to generate daily content during the series.</a:t>
            </a:r>
          </a:p>
          <a:p>
            <a:endParaRPr lang="en-US" sz="1600" dirty="0"/>
          </a:p>
          <a:p>
            <a:endParaRPr lang="en-US" sz="28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3732"/>
          <a:stretch/>
        </p:blipFill>
        <p:spPr>
          <a:xfrm>
            <a:off x="6685930" y="33224"/>
            <a:ext cx="5506070" cy="316585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5931" y="3194306"/>
            <a:ext cx="5506070" cy="3675194"/>
          </a:xfrm>
          <a:prstGeom prst="rect">
            <a:avLst/>
          </a:prstGeom>
        </p:spPr>
      </p:pic>
    </p:spTree>
    <p:extLst>
      <p:ext uri="{BB962C8B-B14F-4D97-AF65-F5344CB8AC3E}">
        <p14:creationId xmlns:p14="http://schemas.microsoft.com/office/powerpoint/2010/main" val="55892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5" name="TextBox 4"/>
          <p:cNvSpPr txBox="1"/>
          <p:nvPr/>
        </p:nvSpPr>
        <p:spPr>
          <a:xfrm>
            <a:off x="241070" y="1640034"/>
            <a:ext cx="4945785" cy="5139869"/>
          </a:xfrm>
          <a:prstGeom prst="rect">
            <a:avLst/>
          </a:prstGeom>
          <a:noFill/>
        </p:spPr>
        <p:txBody>
          <a:bodyPr wrap="square" rtlCol="0">
            <a:spAutoFit/>
          </a:bodyPr>
          <a:lstStyle/>
          <a:p>
            <a:r>
              <a:rPr lang="en-US" sz="3200" b="1" dirty="0"/>
              <a:t>Member Care Element:</a:t>
            </a:r>
          </a:p>
          <a:p>
            <a:pPr marL="457200" indent="-457200">
              <a:buFont typeface="Arial" panose="020B0604020202020204" pitchFamily="34" charset="0"/>
              <a:buChar char="•"/>
            </a:pPr>
            <a:r>
              <a:rPr lang="en-US" dirty="0"/>
              <a:t>Identified and encouraged social media ambassadors at the live event as well as had ‘member care’ teams working around the clock: monitoring the conversation and responding to inquiries in real time. </a:t>
            </a:r>
          </a:p>
          <a:p>
            <a:pPr marL="457200" indent="-457200">
              <a:buFont typeface="Arial" panose="020B0604020202020204" pitchFamily="34" charset="0"/>
              <a:buChar char="•"/>
            </a:pPr>
            <a:r>
              <a:rPr lang="en-US" dirty="0"/>
              <a:t>Questions from the online community were provided to the discussion panel.</a:t>
            </a:r>
          </a:p>
          <a:p>
            <a:pPr marL="457200" indent="-457200">
              <a:buFont typeface="Arial" panose="020B0604020202020204" pitchFamily="34" charset="0"/>
              <a:buChar char="•"/>
            </a:pPr>
            <a:r>
              <a:rPr lang="en-US" dirty="0"/>
              <a:t>Interacted directly with the online community on air by responding to questions and sharing testimonials.</a:t>
            </a:r>
          </a:p>
          <a:p>
            <a:pPr marL="457200" indent="-457200">
              <a:buFont typeface="Arial" panose="020B0604020202020204" pitchFamily="34" charset="0"/>
              <a:buChar char="•"/>
            </a:pPr>
            <a:r>
              <a:rPr lang="en-US" dirty="0"/>
              <a:t>Teams dedicated to prayer and answering theological questions of participants online as comments are posted and messages are sent.</a:t>
            </a:r>
          </a:p>
          <a:p>
            <a:pPr marL="457200" indent="-457200">
              <a:buFont typeface="Arial" panose="020B0604020202020204" pitchFamily="34" charset="0"/>
              <a:buChar char="•"/>
            </a:pPr>
            <a:r>
              <a:rPr lang="en-US" dirty="0"/>
              <a:t>Crisis management of high risk participants.</a:t>
            </a:r>
          </a:p>
          <a:p>
            <a:endParaRPr lang="en-US" sz="1600" dirty="0"/>
          </a:p>
          <a:p>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52552"/>
            <a:ext cx="6858000" cy="6858000"/>
          </a:xfrm>
          <a:prstGeom prst="rect">
            <a:avLst/>
          </a:prstGeom>
        </p:spPr>
      </p:pic>
    </p:spTree>
    <p:extLst>
      <p:ext uri="{BB962C8B-B14F-4D97-AF65-F5344CB8AC3E}">
        <p14:creationId xmlns:p14="http://schemas.microsoft.com/office/powerpoint/2010/main" val="53808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5" name="TextBox 4"/>
          <p:cNvSpPr txBox="1"/>
          <p:nvPr/>
        </p:nvSpPr>
        <p:spPr>
          <a:xfrm>
            <a:off x="220289" y="1071524"/>
            <a:ext cx="6803966" cy="6740307"/>
          </a:xfrm>
          <a:prstGeom prst="rect">
            <a:avLst/>
          </a:prstGeom>
          <a:noFill/>
        </p:spPr>
        <p:txBody>
          <a:bodyPr wrap="square" rtlCol="0">
            <a:spAutoFit/>
          </a:bodyPr>
          <a:lstStyle/>
          <a:p>
            <a:r>
              <a:rPr lang="en-US" sz="3200" b="1" dirty="0"/>
              <a:t>Additional Info:</a:t>
            </a:r>
          </a:p>
          <a:p>
            <a:pPr marL="457200" indent="-457200">
              <a:buFont typeface="Arial" panose="020B0604020202020204" pitchFamily="34" charset="0"/>
              <a:buChar char="•"/>
            </a:pPr>
            <a:r>
              <a:rPr lang="en-US" sz="2000" dirty="0"/>
              <a:t>Funded by the North American Division, Members of the Pioneer Memorial Church and the Michigan Conference. (budget available upon request.)</a:t>
            </a:r>
          </a:p>
          <a:p>
            <a:pPr marL="457200" indent="-457200">
              <a:buFont typeface="Arial" panose="020B0604020202020204" pitchFamily="34" charset="0"/>
              <a:buChar char="•"/>
            </a:pPr>
            <a:r>
              <a:rPr lang="en-US" sz="2000" dirty="0"/>
              <a:t>Developed a branding concept that was streamlines across all communication channels.</a:t>
            </a:r>
          </a:p>
          <a:p>
            <a:pPr marL="457200" indent="-457200">
              <a:buFont typeface="Arial" panose="020B0604020202020204" pitchFamily="34" charset="0"/>
              <a:buChar char="•"/>
            </a:pPr>
            <a:r>
              <a:rPr lang="en-US" sz="2000" dirty="0"/>
              <a:t>Budget was limited, marketing was focused on social media.</a:t>
            </a:r>
          </a:p>
          <a:p>
            <a:pPr marL="457200" indent="-457200">
              <a:buFont typeface="Arial" panose="020B0604020202020204" pitchFamily="34" charset="0"/>
              <a:buChar char="•"/>
            </a:pPr>
            <a:r>
              <a:rPr lang="en-US" sz="2000" dirty="0"/>
              <a:t>‘Getting Started Guide’ was created and sent to watch party hosts with information on how to host, where to watch, tips on hosting, etc.  </a:t>
            </a:r>
          </a:p>
          <a:p>
            <a:pPr marL="457200" indent="-457200">
              <a:buFont typeface="Arial" panose="020B0604020202020204" pitchFamily="34" charset="0"/>
              <a:buChar char="•"/>
            </a:pPr>
            <a:r>
              <a:rPr lang="en-US" sz="2000" dirty="0"/>
              <a:t>A special, digital #</a:t>
            </a:r>
            <a:r>
              <a:rPr lang="en-US" sz="2000" dirty="0" err="1"/>
              <a:t>HopeTrending</a:t>
            </a:r>
            <a:r>
              <a:rPr lang="en-US" sz="2000" dirty="0"/>
              <a:t> Edition of </a:t>
            </a:r>
            <a:r>
              <a:rPr lang="en-US" sz="2000" i="1" dirty="0"/>
              <a:t>Steps to Christ </a:t>
            </a:r>
            <a:r>
              <a:rPr lang="en-US" sz="2000" dirty="0"/>
              <a:t>was created in partnership with the Ellen White Estate.</a:t>
            </a:r>
          </a:p>
          <a:p>
            <a:pPr marL="457200" indent="-457200">
              <a:buFont typeface="Arial" panose="020B0604020202020204" pitchFamily="34" charset="0"/>
              <a:buChar char="•"/>
            </a:pPr>
            <a:r>
              <a:rPr lang="en-US" sz="2000" dirty="0"/>
              <a:t>Dedicated website was created with a custom database tool for managing watch party registration information internally as well as track attendance.</a:t>
            </a:r>
          </a:p>
          <a:p>
            <a:pPr marL="457200" indent="-457200">
              <a:buFont typeface="Arial" panose="020B0604020202020204" pitchFamily="34" charset="0"/>
              <a:buChar char="•"/>
            </a:pPr>
            <a:r>
              <a:rPr lang="en-US" sz="2000" dirty="0" err="1"/>
              <a:t>Wirecast</a:t>
            </a:r>
            <a:r>
              <a:rPr lang="en-US" sz="2000" dirty="0"/>
              <a:t> was used to live-stream the broadcast on Facebook LIVE.</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endParaRPr lang="en-US" sz="1600" dirty="0"/>
          </a:p>
          <a:p>
            <a:endParaRPr lang="en-US" sz="2800"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89" r="15884"/>
          <a:stretch/>
        </p:blipFill>
        <p:spPr>
          <a:xfrm>
            <a:off x="7481455" y="-7019"/>
            <a:ext cx="4710545" cy="6864047"/>
          </a:xfrm>
          <a:prstGeom prst="rect">
            <a:avLst/>
          </a:prstGeom>
        </p:spPr>
      </p:pic>
    </p:spTree>
    <p:extLst>
      <p:ext uri="{BB962C8B-B14F-4D97-AF65-F5344CB8AC3E}">
        <p14:creationId xmlns:p14="http://schemas.microsoft.com/office/powerpoint/2010/main" val="163438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133577" y="79979"/>
            <a:ext cx="6098796"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endParaRPr lang="en-US" sz="4400" dirty="0">
              <a:solidFill>
                <a:srgbClr val="33CCCC"/>
              </a:solidFill>
            </a:endParaRPr>
          </a:p>
        </p:txBody>
      </p:sp>
      <p:sp>
        <p:nvSpPr>
          <p:cNvPr id="5" name="TextBox 4"/>
          <p:cNvSpPr txBox="1"/>
          <p:nvPr/>
        </p:nvSpPr>
        <p:spPr>
          <a:xfrm>
            <a:off x="277439" y="1923578"/>
            <a:ext cx="6005384" cy="4339650"/>
          </a:xfrm>
          <a:prstGeom prst="rect">
            <a:avLst/>
          </a:prstGeom>
          <a:noFill/>
        </p:spPr>
        <p:txBody>
          <a:bodyPr wrap="square" rtlCol="0">
            <a:spAutoFit/>
          </a:bodyPr>
          <a:lstStyle/>
          <a:p>
            <a:r>
              <a:rPr lang="en-US" sz="3200" b="1" dirty="0"/>
              <a:t>What Made This Event Unique?</a:t>
            </a:r>
          </a:p>
          <a:p>
            <a:pPr marL="285750" indent="-285750">
              <a:buFont typeface="Arial" panose="020B0604020202020204" pitchFamily="34" charset="0"/>
              <a:buChar char="•"/>
            </a:pPr>
            <a:r>
              <a:rPr lang="en-US" sz="2400" dirty="0"/>
              <a:t>Live-Steamed in HD on Facebook.</a:t>
            </a:r>
          </a:p>
          <a:p>
            <a:pPr marL="285750" indent="-285750">
              <a:buFont typeface="Arial" panose="020B0604020202020204" pitchFamily="34" charset="0"/>
              <a:buChar char="•"/>
            </a:pPr>
            <a:r>
              <a:rPr lang="en-US" sz="2400" dirty="0"/>
              <a:t>Young adults spend 7-12 hours a day behind a screen, 5 hours on social media.</a:t>
            </a:r>
          </a:p>
          <a:p>
            <a:pPr marL="285750" indent="-285750">
              <a:buFont typeface="Arial" panose="020B0604020202020204" pitchFamily="34" charset="0"/>
              <a:buChar char="•"/>
            </a:pPr>
            <a:r>
              <a:rPr lang="en-US" sz="2400" dirty="0"/>
              <a:t>We met young people where they are, not where we wanted them to be. </a:t>
            </a:r>
          </a:p>
          <a:p>
            <a:pPr marL="285750" indent="-285750">
              <a:buFont typeface="Arial" panose="020B0604020202020204" pitchFamily="34" charset="0"/>
              <a:buChar char="•"/>
            </a:pPr>
            <a:r>
              <a:rPr lang="en-US" sz="2400" dirty="0"/>
              <a:t>They became part of the conversation and could engage with us directly. (breaking down the barrier between the corporate church and the individual member.)</a:t>
            </a:r>
          </a:p>
          <a:p>
            <a:endParaRPr lang="en-US" sz="2800"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0555"/>
          <a:stretch/>
        </p:blipFill>
        <p:spPr>
          <a:xfrm>
            <a:off x="6743700" y="0"/>
            <a:ext cx="5448300" cy="6858000"/>
          </a:xfrm>
          <a:prstGeom prst="rect">
            <a:avLst/>
          </a:prstGeom>
        </p:spPr>
      </p:pic>
    </p:spTree>
    <p:extLst>
      <p:ext uri="{BB962C8B-B14F-4D97-AF65-F5344CB8AC3E}">
        <p14:creationId xmlns:p14="http://schemas.microsoft.com/office/powerpoint/2010/main" val="2916675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b="22176"/>
          <a:stretch/>
        </p:blipFill>
        <p:spPr>
          <a:xfrm>
            <a:off x="10121419" y="6046310"/>
            <a:ext cx="2070581" cy="589443"/>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6258" b="16029"/>
          <a:stretch/>
        </p:blipFill>
        <p:spPr>
          <a:xfrm>
            <a:off x="86806" y="2537693"/>
            <a:ext cx="3430517" cy="94415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06" y="138395"/>
            <a:ext cx="870035" cy="885696"/>
          </a:xfrm>
          <a:prstGeom prst="rect">
            <a:avLst/>
          </a:prstGeom>
        </p:spPr>
      </p:pic>
      <p:sp>
        <p:nvSpPr>
          <p:cNvPr id="4" name="TextBox 3"/>
          <p:cNvSpPr txBox="1"/>
          <p:nvPr/>
        </p:nvSpPr>
        <p:spPr>
          <a:xfrm>
            <a:off x="1076564" y="100761"/>
            <a:ext cx="7937549" cy="769441"/>
          </a:xfrm>
          <a:prstGeom prst="rect">
            <a:avLst/>
          </a:prstGeom>
          <a:noFill/>
        </p:spPr>
        <p:txBody>
          <a:bodyPr wrap="square" rtlCol="0">
            <a:spAutoFit/>
          </a:bodyPr>
          <a:lstStyle/>
          <a:p>
            <a:r>
              <a:rPr lang="en-US" sz="4400" dirty="0">
                <a:solidFill>
                  <a:srgbClr val="33CCCC"/>
                </a:solidFill>
              </a:rPr>
              <a:t>#</a:t>
            </a:r>
            <a:r>
              <a:rPr lang="en-US" sz="4400" dirty="0" err="1">
                <a:solidFill>
                  <a:srgbClr val="33CCCC"/>
                </a:solidFill>
              </a:rPr>
              <a:t>HopeTrending</a:t>
            </a:r>
            <a:r>
              <a:rPr lang="en-US" sz="4400" dirty="0">
                <a:solidFill>
                  <a:srgbClr val="33CCCC"/>
                </a:solidFill>
              </a:rPr>
              <a:t> Testimonials</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27061"/>
          <a:stretch/>
        </p:blipFill>
        <p:spPr>
          <a:xfrm>
            <a:off x="86806" y="1131996"/>
            <a:ext cx="5846708" cy="1315063"/>
          </a:xfrm>
          <a:prstGeom prst="rect">
            <a:avLst/>
          </a:prstGeom>
        </p:spPr>
      </p:pic>
      <p:sp>
        <p:nvSpPr>
          <p:cNvPr id="5" name="TextBox 4"/>
          <p:cNvSpPr txBox="1"/>
          <p:nvPr/>
        </p:nvSpPr>
        <p:spPr>
          <a:xfrm>
            <a:off x="1245476" y="6459139"/>
            <a:ext cx="9474004" cy="369332"/>
          </a:xfrm>
          <a:prstGeom prst="rect">
            <a:avLst/>
          </a:prstGeom>
          <a:noFill/>
        </p:spPr>
        <p:txBody>
          <a:bodyPr wrap="none" rtlCol="0">
            <a:spAutoFit/>
          </a:bodyPr>
          <a:lstStyle/>
          <a:p>
            <a:r>
              <a:rPr lang="en-US" b="1" dirty="0"/>
              <a:t>#</a:t>
            </a:r>
            <a:r>
              <a:rPr lang="en-US" b="1" dirty="0" err="1"/>
              <a:t>HopeTrending</a:t>
            </a:r>
            <a:r>
              <a:rPr lang="en-US" b="1" dirty="0"/>
              <a:t> broke the bounds of evangelism in the 21</a:t>
            </a:r>
            <a:r>
              <a:rPr lang="en-US" b="1" baseline="30000" dirty="0"/>
              <a:t>st</a:t>
            </a:r>
            <a:r>
              <a:rPr lang="en-US" b="1" dirty="0"/>
              <a:t> century and had a world wide impact. </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649" y="3730337"/>
            <a:ext cx="2770964" cy="2244436"/>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5074" b="18059"/>
          <a:stretch/>
        </p:blipFill>
        <p:spPr>
          <a:xfrm>
            <a:off x="49772" y="3613396"/>
            <a:ext cx="5430790" cy="1520397"/>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16230" b="19658"/>
          <a:stretch/>
        </p:blipFill>
        <p:spPr>
          <a:xfrm>
            <a:off x="7829550" y="240687"/>
            <a:ext cx="4362450" cy="1150716"/>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t="15749" b="19203"/>
          <a:stretch/>
        </p:blipFill>
        <p:spPr>
          <a:xfrm>
            <a:off x="9131933" y="1651803"/>
            <a:ext cx="2830113" cy="791501"/>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t="73895" r="1521" b="8430"/>
          <a:stretch/>
        </p:blipFill>
        <p:spPr>
          <a:xfrm>
            <a:off x="2057181" y="4958505"/>
            <a:ext cx="7138773" cy="1212121"/>
          </a:xfrm>
          <a:prstGeom prst="rect">
            <a:avLst/>
          </a:prstGeom>
        </p:spPr>
      </p:pic>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t="15986" b="17324"/>
          <a:stretch/>
        </p:blipFill>
        <p:spPr>
          <a:xfrm>
            <a:off x="5767601" y="3840605"/>
            <a:ext cx="3267008" cy="904289"/>
          </a:xfrm>
          <a:prstGeom prst="rect">
            <a:avLst/>
          </a:prstGeom>
        </p:spPr>
      </p:pic>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b="23814"/>
          <a:stretch/>
        </p:blipFill>
        <p:spPr>
          <a:xfrm>
            <a:off x="5722576" y="1433945"/>
            <a:ext cx="3235016" cy="777880"/>
          </a:xfrm>
          <a:prstGeom prst="rect">
            <a:avLst/>
          </a:prstGeom>
        </p:spPr>
      </p:pic>
      <p:pic>
        <p:nvPicPr>
          <p:cNvPr id="8" name="Picture 7"/>
          <p:cNvPicPr>
            <a:picLocks noChangeAspect="1"/>
          </p:cNvPicPr>
          <p:nvPr/>
        </p:nvPicPr>
        <p:blipFill rotWithShape="1">
          <a:blip r:embed="rId14">
            <a:extLst>
              <a:ext uri="{28A0092B-C50C-407E-A947-70E740481C1C}">
                <a14:useLocalDpi xmlns:a14="http://schemas.microsoft.com/office/drawing/2010/main" val="0"/>
              </a:ext>
            </a:extLst>
          </a:blip>
          <a:srcRect b="22314"/>
          <a:stretch/>
        </p:blipFill>
        <p:spPr>
          <a:xfrm>
            <a:off x="3504145" y="2254367"/>
            <a:ext cx="4956666" cy="1413748"/>
          </a:xfrm>
          <a:prstGeom prst="rect">
            <a:avLst/>
          </a:prstGeom>
        </p:spPr>
      </p:pic>
      <p:pic>
        <p:nvPicPr>
          <p:cNvPr id="10" name="Picture 9"/>
          <p:cNvPicPr>
            <a:picLocks noChangeAspect="1"/>
          </p:cNvPicPr>
          <p:nvPr/>
        </p:nvPicPr>
        <p:blipFill rotWithShape="1">
          <a:blip r:embed="rId15">
            <a:extLst>
              <a:ext uri="{28A0092B-C50C-407E-A947-70E740481C1C}">
                <a14:useLocalDpi xmlns:a14="http://schemas.microsoft.com/office/drawing/2010/main" val="0"/>
              </a:ext>
            </a:extLst>
          </a:blip>
          <a:srcRect b="20326"/>
          <a:stretch/>
        </p:blipFill>
        <p:spPr>
          <a:xfrm>
            <a:off x="8208818" y="2529409"/>
            <a:ext cx="3983182" cy="1129391"/>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r="11057" b="23468"/>
          <a:stretch/>
        </p:blipFill>
        <p:spPr>
          <a:xfrm>
            <a:off x="86806" y="5928757"/>
            <a:ext cx="2095068" cy="556365"/>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1225" y="5098183"/>
            <a:ext cx="1901537" cy="830574"/>
          </a:xfrm>
          <a:prstGeom prst="rect">
            <a:avLst/>
          </a:prstGeom>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39010" y="4588015"/>
            <a:ext cx="1656784" cy="823056"/>
          </a:xfrm>
          <a:prstGeom prst="rect">
            <a:avLst/>
          </a:prstGeom>
        </p:spPr>
      </p:pic>
      <p:pic>
        <p:nvPicPr>
          <p:cNvPr id="20" name="Picture 19"/>
          <p:cNvPicPr>
            <a:picLocks noChangeAspect="1"/>
          </p:cNvPicPr>
          <p:nvPr/>
        </p:nvPicPr>
        <p:blipFill rotWithShape="1">
          <a:blip r:embed="rId19">
            <a:extLst>
              <a:ext uri="{28A0092B-C50C-407E-A947-70E740481C1C}">
                <a14:useLocalDpi xmlns:a14="http://schemas.microsoft.com/office/drawing/2010/main" val="0"/>
              </a:ext>
            </a:extLst>
          </a:blip>
          <a:srcRect t="17700" b="18778"/>
          <a:stretch/>
        </p:blipFill>
        <p:spPr>
          <a:xfrm>
            <a:off x="6883977" y="5831107"/>
            <a:ext cx="2247956" cy="587505"/>
          </a:xfrm>
          <a:prstGeom prst="rect">
            <a:avLst/>
          </a:prstGeom>
        </p:spPr>
      </p:pic>
      <p:pic>
        <p:nvPicPr>
          <p:cNvPr id="21" name="Picture 20"/>
          <p:cNvPicPr>
            <a:picLocks noChangeAspect="1"/>
          </p:cNvPicPr>
          <p:nvPr/>
        </p:nvPicPr>
        <p:blipFill rotWithShape="1">
          <a:blip r:embed="rId20">
            <a:extLst>
              <a:ext uri="{28A0092B-C50C-407E-A947-70E740481C1C}">
                <a14:useLocalDpi xmlns:a14="http://schemas.microsoft.com/office/drawing/2010/main" val="0"/>
              </a:ext>
            </a:extLst>
          </a:blip>
          <a:srcRect b="19735"/>
          <a:stretch/>
        </p:blipFill>
        <p:spPr>
          <a:xfrm>
            <a:off x="5480562" y="777897"/>
            <a:ext cx="2299422" cy="666930"/>
          </a:xfrm>
          <a:prstGeom prst="rect">
            <a:avLst/>
          </a:prstGeom>
        </p:spPr>
      </p:pic>
      <p:pic>
        <p:nvPicPr>
          <p:cNvPr id="22" name="Picture 21"/>
          <p:cNvPicPr>
            <a:picLocks noChangeAspect="1"/>
          </p:cNvPicPr>
          <p:nvPr/>
        </p:nvPicPr>
        <p:blipFill rotWithShape="1">
          <a:blip r:embed="rId21">
            <a:extLst>
              <a:ext uri="{28A0092B-C50C-407E-A947-70E740481C1C}">
                <a14:useLocalDpi xmlns:a14="http://schemas.microsoft.com/office/drawing/2010/main" val="0"/>
              </a:ext>
            </a:extLst>
          </a:blip>
          <a:srcRect b="22459"/>
          <a:stretch/>
        </p:blipFill>
        <p:spPr>
          <a:xfrm>
            <a:off x="4332143" y="5801578"/>
            <a:ext cx="2193348" cy="618951"/>
          </a:xfrm>
          <a:prstGeom prst="rect">
            <a:avLst/>
          </a:prstGeom>
        </p:spPr>
      </p:pic>
      <p:pic>
        <p:nvPicPr>
          <p:cNvPr id="23" name="Picture 22"/>
          <p:cNvPicPr>
            <a:picLocks noChangeAspect="1"/>
          </p:cNvPicPr>
          <p:nvPr/>
        </p:nvPicPr>
        <p:blipFill rotWithShape="1">
          <a:blip r:embed="rId22">
            <a:extLst>
              <a:ext uri="{28A0092B-C50C-407E-A947-70E740481C1C}">
                <a14:useLocalDpi xmlns:a14="http://schemas.microsoft.com/office/drawing/2010/main" val="0"/>
              </a:ext>
            </a:extLst>
          </a:blip>
          <a:srcRect b="21814"/>
          <a:stretch/>
        </p:blipFill>
        <p:spPr>
          <a:xfrm>
            <a:off x="7101050" y="3387063"/>
            <a:ext cx="1772516" cy="428476"/>
          </a:xfrm>
          <a:prstGeom prst="rect">
            <a:avLst/>
          </a:prstGeom>
        </p:spPr>
      </p:pic>
    </p:spTree>
    <p:extLst>
      <p:ext uri="{BB962C8B-B14F-4D97-AF65-F5344CB8AC3E}">
        <p14:creationId xmlns:p14="http://schemas.microsoft.com/office/powerpoint/2010/main" val="1275651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1492</Words>
  <Application>Microsoft Office PowerPoint</Application>
  <PresentationFormat>Widescreen</PresentationFormat>
  <Paragraphs>204</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MS PGothic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Jean Schneider</dc:creator>
  <cp:lastModifiedBy>Jamie Jean Schneider</cp:lastModifiedBy>
  <cp:revision>109</cp:revision>
  <dcterms:created xsi:type="dcterms:W3CDTF">2016-10-03T18:00:29Z</dcterms:created>
  <dcterms:modified xsi:type="dcterms:W3CDTF">2017-01-17T18:58:53Z</dcterms:modified>
</cp:coreProperties>
</file>