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41"/>
  </p:notesMasterIdLst>
  <p:sldIdLst>
    <p:sldId id="256" r:id="rId2"/>
    <p:sldId id="258" r:id="rId3"/>
    <p:sldId id="289" r:id="rId4"/>
    <p:sldId id="308" r:id="rId5"/>
    <p:sldId id="309" r:id="rId6"/>
    <p:sldId id="310" r:id="rId7"/>
    <p:sldId id="311" r:id="rId8"/>
    <p:sldId id="312" r:id="rId9"/>
    <p:sldId id="313" r:id="rId10"/>
    <p:sldId id="314" r:id="rId11"/>
    <p:sldId id="315" r:id="rId12"/>
    <p:sldId id="316" r:id="rId13"/>
    <p:sldId id="331" r:id="rId14"/>
    <p:sldId id="341" r:id="rId15"/>
    <p:sldId id="321" r:id="rId16"/>
    <p:sldId id="318" r:id="rId17"/>
    <p:sldId id="322" r:id="rId18"/>
    <p:sldId id="323" r:id="rId19"/>
    <p:sldId id="324" r:id="rId20"/>
    <p:sldId id="325" r:id="rId21"/>
    <p:sldId id="326" r:id="rId22"/>
    <p:sldId id="327" r:id="rId23"/>
    <p:sldId id="328" r:id="rId24"/>
    <p:sldId id="342" r:id="rId25"/>
    <p:sldId id="329" r:id="rId26"/>
    <p:sldId id="330" r:id="rId27"/>
    <p:sldId id="332" r:id="rId28"/>
    <p:sldId id="333" r:id="rId29"/>
    <p:sldId id="307" r:id="rId30"/>
    <p:sldId id="320" r:id="rId31"/>
    <p:sldId id="337" r:id="rId32"/>
    <p:sldId id="338" r:id="rId33"/>
    <p:sldId id="336" r:id="rId34"/>
    <p:sldId id="319" r:id="rId35"/>
    <p:sldId id="339" r:id="rId36"/>
    <p:sldId id="340" r:id="rId37"/>
    <p:sldId id="334" r:id="rId38"/>
    <p:sldId id="335" r:id="rId39"/>
    <p:sldId id="288"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5" autoAdjust="0"/>
    <p:restoredTop sz="80798" autoAdjust="0"/>
  </p:normalViewPr>
  <p:slideViewPr>
    <p:cSldViewPr snapToGrid="0">
      <p:cViewPr varScale="1">
        <p:scale>
          <a:sx n="130" d="100"/>
          <a:sy n="130" d="100"/>
        </p:scale>
        <p:origin x="1172"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37C35-3E4E-428F-9A7E-A486B1D19899}" type="datetimeFigureOut">
              <a:rPr lang="en-US" smtClean="0"/>
              <a:t>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5A813-8A05-44F6-A7B3-CD21427E8F98}" type="slidenum">
              <a:rPr lang="en-US" smtClean="0"/>
              <a:t>‹#›</a:t>
            </a:fld>
            <a:endParaRPr lang="en-US"/>
          </a:p>
        </p:txBody>
      </p:sp>
    </p:spTree>
    <p:extLst>
      <p:ext uri="{BB962C8B-B14F-4D97-AF65-F5344CB8AC3E}">
        <p14:creationId xmlns:p14="http://schemas.microsoft.com/office/powerpoint/2010/main" val="855774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for coming to this session on social media safety. Last fall, I sent out a survey to North American Division staff to gauge the need for training in social media. It was clear from those results, that people wanted to know more about how to protect themselves online. I tried to be fairly comprehensive, so some of these topics will overlap with general IT safety tips. Some of these tips come from sources that you can access through links in the notes of this presentation. </a:t>
            </a:r>
          </a:p>
          <a:p>
            <a:endParaRPr lang="en-US" baseline="0" dirty="0"/>
          </a:p>
          <a:p>
            <a:r>
              <a:rPr lang="en-US" baseline="0" dirty="0"/>
              <a:t>I firmly believe that social media and other digital communications are vital tools for accomplishing our mission in a 21</a:t>
            </a:r>
            <a:r>
              <a:rPr lang="en-US" baseline="30000" dirty="0"/>
              <a:t>st</a:t>
            </a:r>
            <a:r>
              <a:rPr lang="en-US" baseline="0" dirty="0"/>
              <a:t> century world, so I want people to use social media. But I also want you to be safe. </a:t>
            </a:r>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1</a:t>
            </a:fld>
            <a:endParaRPr lang="en-US"/>
          </a:p>
        </p:txBody>
      </p:sp>
    </p:spTree>
    <p:extLst>
      <p:ext uri="{BB962C8B-B14F-4D97-AF65-F5344CB8AC3E}">
        <p14:creationId xmlns:p14="http://schemas.microsoft.com/office/powerpoint/2010/main" val="3405749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10</a:t>
            </a:fld>
            <a:endParaRPr lang="en-US"/>
          </a:p>
        </p:txBody>
      </p:sp>
    </p:spTree>
    <p:extLst>
      <p:ext uri="{BB962C8B-B14F-4D97-AF65-F5344CB8AC3E}">
        <p14:creationId xmlns:p14="http://schemas.microsoft.com/office/powerpoint/2010/main" val="149052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Cyberbullying has become a major issue,</a:t>
            </a:r>
            <a:r>
              <a:rPr lang="en-US" baseline="0" dirty="0"/>
              <a:t> especially with children.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Groomers are typically child predators who aim to gain their trust and then take advantage of them.</a:t>
            </a:r>
            <a:endParaRPr lang="en-US" dirty="0"/>
          </a:p>
          <a:p>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11</a:t>
            </a:fld>
            <a:endParaRPr lang="en-US"/>
          </a:p>
        </p:txBody>
      </p:sp>
    </p:spTree>
    <p:extLst>
      <p:ext uri="{BB962C8B-B14F-4D97-AF65-F5344CB8AC3E}">
        <p14:creationId xmlns:p14="http://schemas.microsoft.com/office/powerpoint/2010/main" val="2484383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very careful about what personal information you share online.</a:t>
            </a:r>
            <a:r>
              <a:rPr lang="en-US" baseline="0" dirty="0"/>
              <a:t> </a:t>
            </a:r>
            <a:r>
              <a:rPr lang="en-US" dirty="0"/>
              <a:t>Never publically share your home address, social security numbers, login credentials to ANY account (especially passwords), credit card information, security question answers, complete birth date, etc. Only friend people you actually know. Don’t share travel</a:t>
            </a:r>
            <a:r>
              <a:rPr lang="en-US" baseline="0" dirty="0"/>
              <a:t> plans</a:t>
            </a:r>
            <a:r>
              <a:rPr lang="en-US" dirty="0"/>
              <a:t>, because</a:t>
            </a:r>
            <a:r>
              <a:rPr lang="en-US" baseline="0" dirty="0"/>
              <a:t> crime reports now report that </a:t>
            </a:r>
            <a:r>
              <a:rPr lang="en-US" dirty="0"/>
              <a:t>75% of home burglars use social media to find targets. Be very careful about what information and images you share about your children. The newer generations potentially have their entire life story shared online, which is a gold mine for identity theft. I personally recommend that you don’t post pictures of your children period. Always use common sense and discretion. </a:t>
            </a:r>
          </a:p>
        </p:txBody>
      </p:sp>
      <p:sp>
        <p:nvSpPr>
          <p:cNvPr id="4" name="Slide Number Placeholder 3"/>
          <p:cNvSpPr>
            <a:spLocks noGrp="1"/>
          </p:cNvSpPr>
          <p:nvPr>
            <p:ph type="sldNum" sz="quarter" idx="10"/>
          </p:nvPr>
        </p:nvSpPr>
        <p:spPr/>
        <p:txBody>
          <a:bodyPr/>
          <a:lstStyle/>
          <a:p>
            <a:fld id="{BA95A813-8A05-44F6-A7B3-CD21427E8F98}" type="slidenum">
              <a:rPr lang="en-US" smtClean="0"/>
              <a:t>12</a:t>
            </a:fld>
            <a:endParaRPr lang="en-US"/>
          </a:p>
        </p:txBody>
      </p:sp>
    </p:spTree>
    <p:extLst>
      <p:ext uri="{BB962C8B-B14F-4D97-AF65-F5344CB8AC3E}">
        <p14:creationId xmlns:p14="http://schemas.microsoft.com/office/powerpoint/2010/main" val="2979763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Social media can be addictive, know when to turn it off. It is healthy to actually take breaks from social media. Especially if you’re like me and it’s your job. Make time for people face to face. Social media is only meaningful if it results in something tangible. Don’t let social media affect your job performance or your personal life. Don’t check social media while driving or walking, and maintain good posture. This might seem really ridiculous to state, but the number of injuries to pedestrians distracted by cell phones have more than doubled since 2005 and the </a:t>
            </a:r>
            <a:r>
              <a:rPr lang="en-US" i="1" dirty="0"/>
              <a:t>American Journal of Public Health</a:t>
            </a:r>
            <a:r>
              <a:rPr lang="en-US" dirty="0"/>
              <a:t> noted that increased use of social</a:t>
            </a:r>
            <a:r>
              <a:rPr lang="en-US" baseline="0" dirty="0"/>
              <a:t> media</a:t>
            </a:r>
            <a:r>
              <a:rPr lang="en-US" dirty="0"/>
              <a:t> is positively correlated to a higher general population suicide rates and depression.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a:t>
            </a:r>
            <a:r>
              <a:rPr lang="en-US" baseline="0" dirty="0"/>
              <a:t> the Devil wants us distracted. We have all the right tools to preach the gospel around the globe, but we’re too focused on the things that don’t matter. That includes putting down the phone, and being in the moment with friends and family. </a:t>
            </a:r>
            <a:endParaRPr lang="en-US" dirty="0"/>
          </a:p>
          <a:p>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13</a:t>
            </a:fld>
            <a:endParaRPr lang="en-US"/>
          </a:p>
        </p:txBody>
      </p:sp>
    </p:spTree>
    <p:extLst>
      <p:ext uri="{BB962C8B-B14F-4D97-AF65-F5344CB8AC3E}">
        <p14:creationId xmlns:p14="http://schemas.microsoft.com/office/powerpoint/2010/main" val="3859554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Tune out roughly two hours before bedtime for optimal sleep, and if you must check your phone, enable night shift. The</a:t>
            </a:r>
            <a:r>
              <a:rPr lang="en-US" baseline="0" dirty="0"/>
              <a:t> blue light emitted from our phones tricks us into thinking it’s still daytime. Night shift reduces this problem by changing the color of the screen to a warmer, reddish hue at dusk and resets to the usual blue tones in the morning. There is some debate as to whether this does actually work, I can tell you that it absolutely </a:t>
            </a:r>
            <a:r>
              <a:rPr lang="en-US" baseline="0"/>
              <a:t>works for me. </a:t>
            </a:r>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14</a:t>
            </a:fld>
            <a:endParaRPr lang="en-US"/>
          </a:p>
        </p:txBody>
      </p:sp>
    </p:spTree>
    <p:extLst>
      <p:ext uri="{BB962C8B-B14F-4D97-AF65-F5344CB8AC3E}">
        <p14:creationId xmlns:p14="http://schemas.microsoft.com/office/powerpoint/2010/main" val="578058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15</a:t>
            </a:fld>
            <a:endParaRPr lang="en-US"/>
          </a:p>
        </p:txBody>
      </p:sp>
    </p:spTree>
    <p:extLst>
      <p:ext uri="{BB962C8B-B14F-4D97-AF65-F5344CB8AC3E}">
        <p14:creationId xmlns:p14="http://schemas.microsoft.com/office/powerpoint/2010/main" val="704933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media is public by nature and has blurred the lines between your work for the church and your personal life. It doesn’t matter how high your privacy setting are, your activity is public. This can be a positive thing. You can avoid challenges by keeping the upcoming guidelines in mind while using your personal social media accounts. My goal is to help you avoid embarrassing</a:t>
            </a:r>
            <a:r>
              <a:rPr lang="en-US" baseline="0" dirty="0"/>
              <a:t> situations or other misunderstandings. We spent the last few minutes talking about general online security, but more often than not, most of the problems people experience are related to what they post as employees of any given organization. </a:t>
            </a:r>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16</a:t>
            </a:fld>
            <a:endParaRPr lang="en-US"/>
          </a:p>
        </p:txBody>
      </p:sp>
    </p:spTree>
    <p:extLst>
      <p:ext uri="{BB962C8B-B14F-4D97-AF65-F5344CB8AC3E}">
        <p14:creationId xmlns:p14="http://schemas.microsoft.com/office/powerpoint/2010/main" val="613657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there’s only one thing you remember from this presentation, remember to think before you post. Every opportunity to share, is an opportunity to either advance or hinder the kingdom of God. </a:t>
            </a:r>
          </a:p>
        </p:txBody>
      </p:sp>
      <p:sp>
        <p:nvSpPr>
          <p:cNvPr id="4" name="Slide Number Placeholder 3"/>
          <p:cNvSpPr>
            <a:spLocks noGrp="1"/>
          </p:cNvSpPr>
          <p:nvPr>
            <p:ph type="sldNum" sz="quarter" idx="10"/>
          </p:nvPr>
        </p:nvSpPr>
        <p:spPr/>
        <p:txBody>
          <a:bodyPr/>
          <a:lstStyle/>
          <a:p>
            <a:fld id="{BA95A813-8A05-44F6-A7B3-CD21427E8F98}" type="slidenum">
              <a:rPr lang="en-US" smtClean="0"/>
              <a:t>17</a:t>
            </a:fld>
            <a:endParaRPr lang="en-US"/>
          </a:p>
        </p:txBody>
      </p:sp>
    </p:spTree>
    <p:extLst>
      <p:ext uri="{BB962C8B-B14F-4D97-AF65-F5344CB8AC3E}">
        <p14:creationId xmlns:p14="http://schemas.microsoft.com/office/powerpoint/2010/main" val="288650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personal social media is a great opportunity to share your story and contribute to a collective conversation. I’m a positive person, so let’s talk about how to keep it positive. </a:t>
            </a:r>
          </a:p>
          <a:p>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18</a:t>
            </a:fld>
            <a:endParaRPr lang="en-US"/>
          </a:p>
        </p:txBody>
      </p:sp>
    </p:spTree>
    <p:extLst>
      <p:ext uri="{BB962C8B-B14F-4D97-AF65-F5344CB8AC3E}">
        <p14:creationId xmlns:p14="http://schemas.microsoft.com/office/powerpoint/2010/main" val="3311133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a:t>
            </a:r>
            <a:r>
              <a:rPr lang="en-US" baseline="0" dirty="0"/>
              <a:t> a public figure, you may have to disclose your affiliation. </a:t>
            </a:r>
            <a:r>
              <a:rPr lang="en-US" dirty="0"/>
              <a:t>However, your opinions should be labeled as purely your own. </a:t>
            </a:r>
          </a:p>
        </p:txBody>
      </p:sp>
      <p:sp>
        <p:nvSpPr>
          <p:cNvPr id="4" name="Slide Number Placeholder 3"/>
          <p:cNvSpPr>
            <a:spLocks noGrp="1"/>
          </p:cNvSpPr>
          <p:nvPr>
            <p:ph type="sldNum" sz="quarter" idx="10"/>
          </p:nvPr>
        </p:nvSpPr>
        <p:spPr/>
        <p:txBody>
          <a:bodyPr/>
          <a:lstStyle/>
          <a:p>
            <a:fld id="{BA95A813-8A05-44F6-A7B3-CD21427E8F98}" type="slidenum">
              <a:rPr lang="en-US" smtClean="0"/>
              <a:t>19</a:t>
            </a:fld>
            <a:endParaRPr lang="en-US"/>
          </a:p>
        </p:txBody>
      </p:sp>
    </p:spTree>
    <p:extLst>
      <p:ext uri="{BB962C8B-B14F-4D97-AF65-F5344CB8AC3E}">
        <p14:creationId xmlns:p14="http://schemas.microsoft.com/office/powerpoint/2010/main" val="3439302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I don’t know, so a little bit about who I am. With nearly</a:t>
            </a:r>
            <a:r>
              <a:rPr lang="en-US" baseline="0" dirty="0"/>
              <a:t> 10 years experience, m</a:t>
            </a:r>
            <a:r>
              <a:rPr lang="en-US" dirty="0"/>
              <a:t>y specialty</a:t>
            </a:r>
            <a:r>
              <a:rPr lang="en-US" baseline="0" dirty="0"/>
              <a:t> is building multi-channel, multi-platform digital strategies from the ground up with limited budget and resources. I am part of a new department at NAD called Social Media &amp; Big Data that serves to connect members &amp; mission through technology. </a:t>
            </a:r>
            <a:endParaRPr lang="en-US" dirty="0"/>
          </a:p>
        </p:txBody>
      </p:sp>
      <p:sp>
        <p:nvSpPr>
          <p:cNvPr id="4" name="Slide Number Placeholder 3"/>
          <p:cNvSpPr>
            <a:spLocks noGrp="1"/>
          </p:cNvSpPr>
          <p:nvPr>
            <p:ph type="sldNum" sz="quarter" idx="10"/>
          </p:nvPr>
        </p:nvSpPr>
        <p:spPr/>
        <p:txBody>
          <a:bodyPr/>
          <a:lstStyle/>
          <a:p>
            <a:fld id="{FAD448D5-87EA-4DD8-958C-BA41C05927BE}" type="slidenum">
              <a:rPr lang="en-US" smtClean="0"/>
              <a:t>2</a:t>
            </a:fld>
            <a:endParaRPr lang="en-US"/>
          </a:p>
        </p:txBody>
      </p:sp>
    </p:spTree>
    <p:extLst>
      <p:ext uri="{BB962C8B-B14F-4D97-AF65-F5344CB8AC3E}">
        <p14:creationId xmlns:p14="http://schemas.microsoft.com/office/powerpoint/2010/main" val="2555319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life and work can be a powerful witness to what God is accomplishing through you and your work. Don’t be afraid of using social media to share your story, and engage with others. The appeal of social media is that it speaks to a basic human need, and that need is to connect and share. As a social media strategist, I want you to</a:t>
            </a:r>
            <a:r>
              <a:rPr lang="en-US" baseline="0" dirty="0"/>
              <a:t> use social media. </a:t>
            </a:r>
            <a:endParaRPr lang="en-US" dirty="0"/>
          </a:p>
        </p:txBody>
      </p:sp>
      <p:sp>
        <p:nvSpPr>
          <p:cNvPr id="4" name="Slide Number Placeholder 3"/>
          <p:cNvSpPr>
            <a:spLocks noGrp="1"/>
          </p:cNvSpPr>
          <p:nvPr>
            <p:ph type="sldNum" sz="quarter" idx="10"/>
          </p:nvPr>
        </p:nvSpPr>
        <p:spPr/>
        <p:txBody>
          <a:bodyPr/>
          <a:lstStyle/>
          <a:p>
            <a:fld id="{FAD448D5-87EA-4DD8-958C-BA41C05927BE}" type="slidenum">
              <a:rPr lang="en-US" smtClean="0"/>
              <a:t>20</a:t>
            </a:fld>
            <a:endParaRPr lang="en-US"/>
          </a:p>
        </p:txBody>
      </p:sp>
    </p:spTree>
    <p:extLst>
      <p:ext uri="{BB962C8B-B14F-4D97-AF65-F5344CB8AC3E}">
        <p14:creationId xmlns:p14="http://schemas.microsoft.com/office/powerpoint/2010/main" val="305009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honest, be professional, and be kind. I encourage you to maintain a high standard of ethics. You are not just representing you, you are also representing your faith. </a:t>
            </a:r>
          </a:p>
          <a:p>
            <a:endParaRPr lang="en-US" dirty="0"/>
          </a:p>
          <a:p>
            <a:r>
              <a:rPr lang="en-US" dirty="0"/>
              <a:t>Always verify questionable content with credible sources before sharing information, and honor others’ privacy. For example, if someone is going through a divorce or is struggling with an illness, don’t make it public for them. Respect the intellectual property rights of others and always give credit where credit is due. The internet is made for sharing; it’s generally okay to share what is in the public domain</a:t>
            </a:r>
            <a:r>
              <a:rPr lang="en-US" baseline="0" dirty="0"/>
              <a:t> on social media. </a:t>
            </a:r>
            <a:r>
              <a:rPr lang="en-US" dirty="0"/>
              <a:t>Lastly if you are privy to such information, do not publish, post, or release information that is considered confidential. Though you may share the church’s or organization’s public statement on a matter.</a:t>
            </a:r>
          </a:p>
        </p:txBody>
      </p:sp>
      <p:sp>
        <p:nvSpPr>
          <p:cNvPr id="4" name="Slide Number Placeholder 3"/>
          <p:cNvSpPr>
            <a:spLocks noGrp="1"/>
          </p:cNvSpPr>
          <p:nvPr>
            <p:ph type="sldNum" sz="quarter" idx="10"/>
          </p:nvPr>
        </p:nvSpPr>
        <p:spPr/>
        <p:txBody>
          <a:bodyPr/>
          <a:lstStyle/>
          <a:p>
            <a:fld id="{BA95A813-8A05-44F6-A7B3-CD21427E8F98}" type="slidenum">
              <a:rPr lang="en-US" smtClean="0"/>
              <a:t>21</a:t>
            </a:fld>
            <a:endParaRPr lang="en-US"/>
          </a:p>
        </p:txBody>
      </p:sp>
    </p:spTree>
    <p:extLst>
      <p:ext uri="{BB962C8B-B14F-4D97-AF65-F5344CB8AC3E}">
        <p14:creationId xmlns:p14="http://schemas.microsoft.com/office/powerpoint/2010/main" val="3643212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social media can be a powerful witnessing tool, but please remember that your posts can have a greater impact and reach than you realize. </a:t>
            </a:r>
            <a:r>
              <a:rPr lang="en-US" b="1" dirty="0"/>
              <a:t>We recognize and value diversity of opinion within our church community, but as an employee, your followers may confuse your opinion with the official position of the church. (Notice</a:t>
            </a:r>
            <a:r>
              <a:rPr lang="en-US" b="1" baseline="0" dirty="0"/>
              <a:t> the</a:t>
            </a:r>
            <a:r>
              <a:rPr lang="en-US" b="1" dirty="0"/>
              <a:t> blind Twitter birds following the blind bird.) While this is most likely not your intention, please prevent confusion by avoiding posts that conflict with your organization’s official positions on matters and observe principles of impartiality. </a:t>
            </a:r>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22</a:t>
            </a:fld>
            <a:endParaRPr lang="en-US"/>
          </a:p>
        </p:txBody>
      </p:sp>
    </p:spTree>
    <p:extLst>
      <p:ext uri="{BB962C8B-B14F-4D97-AF65-F5344CB8AC3E}">
        <p14:creationId xmlns:p14="http://schemas.microsoft.com/office/powerpoint/2010/main" val="246135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ties into avoiding public discussions of controversial topics like politics where emotions can run high and can result in inflammatory or inappropriate discussions. Remember everyone can see your conversation, and many people probably know you work for the church; be mindful of how you are representing yourself. </a:t>
            </a:r>
          </a:p>
          <a:p>
            <a:endParaRPr lang="en-US" b="1" dirty="0"/>
          </a:p>
          <a:p>
            <a:r>
              <a:rPr lang="en-US" b="1" dirty="0"/>
              <a:t>If you really want to chat with someone, take it offline, have a private discussion or in the case of trolls, simply block them or do not respond at all. Not everyone can be reasoned with, and publically is not the best place to try. If an argument breaks out between two</a:t>
            </a:r>
            <a:r>
              <a:rPr lang="en-US" b="1" baseline="0" dirty="0"/>
              <a:t> of your friends on your page, delete the post. </a:t>
            </a:r>
            <a:r>
              <a:rPr lang="en-US" b="1" dirty="0"/>
              <a:t>Lastly, always show respect for others’ opinions. </a:t>
            </a:r>
            <a:endParaRPr lang="en-US" dirty="0"/>
          </a:p>
          <a:p>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23</a:t>
            </a:fld>
            <a:endParaRPr lang="en-US"/>
          </a:p>
        </p:txBody>
      </p:sp>
    </p:spTree>
    <p:extLst>
      <p:ext uri="{BB962C8B-B14F-4D97-AF65-F5344CB8AC3E}">
        <p14:creationId xmlns:p14="http://schemas.microsoft.com/office/powerpoint/2010/main" val="394112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24</a:t>
            </a:fld>
            <a:endParaRPr lang="en-US"/>
          </a:p>
        </p:txBody>
      </p:sp>
    </p:spTree>
    <p:extLst>
      <p:ext uri="{BB962C8B-B14F-4D97-AF65-F5344CB8AC3E}">
        <p14:creationId xmlns:p14="http://schemas.microsoft.com/office/powerpoint/2010/main" val="3640191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 you may have noticed, your coworkers and YOU are imperfect people. Everyone has good and bad days; please do not air work grievances on social media or use your channels as a sounding board for the problems you see in the church. Others may be negatively impacted and turn away from the church. You could also embarrass yourself or endanger your job. We have all heard those stories about people getting fired because of something they posted online. The Adventist community is very closely connected so your posts may be widely seen. It is always best to seek counsel offline and/or direct your concerns to HR. Focus on the positive, and like any family, please resolve issues privately. </a:t>
            </a:r>
            <a:endParaRPr lang="en-US" dirty="0"/>
          </a:p>
          <a:p>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25</a:t>
            </a:fld>
            <a:endParaRPr lang="en-US"/>
          </a:p>
        </p:txBody>
      </p:sp>
    </p:spTree>
    <p:extLst>
      <p:ext uri="{BB962C8B-B14F-4D97-AF65-F5344CB8AC3E}">
        <p14:creationId xmlns:p14="http://schemas.microsoft.com/office/powerpoint/2010/main" val="900176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Social media is dynamic and constant. If you see something that should be addressed related to the organization or mission, please let us know. The internet</a:t>
            </a:r>
            <a:r>
              <a:rPr lang="en-US" baseline="0" dirty="0"/>
              <a:t> is vast, we need your help to spot issues before they get out of control. For example, legitimate complaints aired online at a conference that should be addressed or false statements made about the church or event or person that are gaining traction. When this happens, contact your social media or communications manager. </a:t>
            </a:r>
            <a:endParaRPr lang="en-US" dirty="0"/>
          </a:p>
          <a:p>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26</a:t>
            </a:fld>
            <a:endParaRPr lang="en-US"/>
          </a:p>
        </p:txBody>
      </p:sp>
    </p:spTree>
    <p:extLst>
      <p:ext uri="{BB962C8B-B14F-4D97-AF65-F5344CB8AC3E}">
        <p14:creationId xmlns:p14="http://schemas.microsoft.com/office/powerpoint/2010/main" val="4161415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 these policies and be a living testimony to the church’s values and beliefs.</a:t>
            </a:r>
            <a:r>
              <a:rPr lang="en-US" baseline="0" dirty="0"/>
              <a:t> I don’t know about you, but I want to go home soon. Social media is another tool for sharing the gospel; let’s use it wisely. </a:t>
            </a:r>
            <a:endParaRPr lang="en-US" dirty="0"/>
          </a:p>
          <a:p>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27</a:t>
            </a:fld>
            <a:endParaRPr lang="en-US"/>
          </a:p>
        </p:txBody>
      </p:sp>
    </p:spTree>
    <p:extLst>
      <p:ext uri="{BB962C8B-B14F-4D97-AF65-F5344CB8AC3E}">
        <p14:creationId xmlns:p14="http://schemas.microsoft.com/office/powerpoint/2010/main" val="2624501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Just in case you are forgetful or ignore the guidelines previously</a:t>
            </a:r>
            <a:r>
              <a:rPr lang="en-US" b="1" baseline="0" dirty="0"/>
              <a:t> mentioned</a:t>
            </a:r>
            <a:r>
              <a:rPr lang="en-US" b="1" dirty="0"/>
              <a:t>, here’s what could happen. </a:t>
            </a:r>
            <a:br>
              <a:rPr lang="en-US" b="1" dirty="0"/>
            </a:br>
            <a:br>
              <a:rPr lang="en-US" b="1" dirty="0"/>
            </a:br>
            <a:r>
              <a:rPr lang="en-US" b="0" dirty="0"/>
              <a:t>I</a:t>
            </a:r>
            <a:r>
              <a:rPr lang="en-US" dirty="0"/>
              <a:t>t’s embarrassing to lose your job for something that’s so easily avoided.</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28</a:t>
            </a:fld>
            <a:endParaRPr lang="en-US"/>
          </a:p>
        </p:txBody>
      </p:sp>
    </p:spTree>
    <p:extLst>
      <p:ext uri="{BB962C8B-B14F-4D97-AF65-F5344CB8AC3E}">
        <p14:creationId xmlns:p14="http://schemas.microsoft.com/office/powerpoint/2010/main" val="3246470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29</a:t>
            </a:fld>
            <a:endParaRPr lang="en-US"/>
          </a:p>
        </p:txBody>
      </p:sp>
    </p:spTree>
    <p:extLst>
      <p:ext uri="{BB962C8B-B14F-4D97-AF65-F5344CB8AC3E}">
        <p14:creationId xmlns:p14="http://schemas.microsoft.com/office/powerpoint/2010/main" val="227443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grab</a:t>
            </a:r>
            <a:r>
              <a:rPr lang="en-US" baseline="0" dirty="0"/>
              <a:t> an outline for your reference. </a:t>
            </a:r>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3</a:t>
            </a:fld>
            <a:endParaRPr lang="en-US"/>
          </a:p>
        </p:txBody>
      </p:sp>
    </p:spTree>
    <p:extLst>
      <p:ext uri="{BB962C8B-B14F-4D97-AF65-F5344CB8AC3E}">
        <p14:creationId xmlns:p14="http://schemas.microsoft.com/office/powerpoint/2010/main" val="3296974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how to prevent problems before they start.</a:t>
            </a:r>
            <a:r>
              <a:rPr lang="en-US" baseline="0" dirty="0"/>
              <a:t> </a:t>
            </a:r>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30</a:t>
            </a:fld>
            <a:endParaRPr lang="en-US"/>
          </a:p>
        </p:txBody>
      </p:sp>
    </p:spTree>
    <p:extLst>
      <p:ext uri="{BB962C8B-B14F-4D97-AF65-F5344CB8AC3E}">
        <p14:creationId xmlns:p14="http://schemas.microsoft.com/office/powerpoint/2010/main" val="2972283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If</a:t>
            </a:r>
            <a:r>
              <a:rPr lang="en-US" sz="1200" b="1" kern="1200" baseline="0" dirty="0">
                <a:solidFill>
                  <a:schemeClr val="tx1"/>
                </a:solidFill>
                <a:effectLst/>
                <a:latin typeface="+mn-lt"/>
                <a:ea typeface="+mn-ea"/>
                <a:cs typeface="+mn-cs"/>
              </a:rPr>
              <a:t> you are an account manager for an official account, by law you must hand over access to the account when you leave. It’s important to understand, you do not own the brand account. </a:t>
            </a:r>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31</a:t>
            </a:fld>
            <a:endParaRPr lang="en-US"/>
          </a:p>
        </p:txBody>
      </p:sp>
    </p:spTree>
    <p:extLst>
      <p:ext uri="{BB962C8B-B14F-4D97-AF65-F5344CB8AC3E}">
        <p14:creationId xmlns:p14="http://schemas.microsoft.com/office/powerpoint/2010/main" val="858954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Protect underage members: </a:t>
            </a:r>
            <a:r>
              <a:rPr lang="en-US" sz="1200" kern="1200" dirty="0">
                <a:solidFill>
                  <a:schemeClr val="tx1"/>
                </a:solidFill>
                <a:effectLst/>
                <a:latin typeface="+mn-lt"/>
                <a:ea typeface="+mn-ea"/>
                <a:cs typeface="+mn-cs"/>
              </a:rPr>
              <a:t>Be careful about what personal information you share online about members and especially children. Avoid images of underage children’s faces unless a photography waiver or release form has been signed by a parent or legal guardian. </a:t>
            </a:r>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32</a:t>
            </a:fld>
            <a:endParaRPr lang="en-US"/>
          </a:p>
        </p:txBody>
      </p:sp>
    </p:spTree>
    <p:extLst>
      <p:ext uri="{BB962C8B-B14F-4D97-AF65-F5344CB8AC3E}">
        <p14:creationId xmlns:p14="http://schemas.microsoft.com/office/powerpoint/2010/main" val="4159019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Ministry social media profiles that are geared towards underage members should be designed to address their specific needs, educate, provide resources, and spiritual guidance as well as have a reasonable relationship to the mission and function of the ministry they reflect. </a:t>
            </a:r>
          </a:p>
          <a:p>
            <a:r>
              <a:rPr lang="en-US" sz="1200" b="1" kern="1200" dirty="0">
                <a:solidFill>
                  <a:schemeClr val="tx1"/>
                </a:solidFill>
                <a:effectLst/>
                <a:latin typeface="+mn-lt"/>
                <a:ea typeface="+mn-ea"/>
                <a:cs typeface="+mn-cs"/>
              </a:rPr>
              <a:t>Avoid private conversations with underage followers: Transparency is key to protecting yourself, the organization, and the child. Engage publically with underage members when possible.  </a:t>
            </a:r>
            <a:br>
              <a:rPr lang="en-US" sz="1200" b="1" kern="1200" dirty="0">
                <a:solidFill>
                  <a:schemeClr val="tx1"/>
                </a:solidFill>
                <a:effectLst/>
                <a:latin typeface="+mn-lt"/>
                <a:ea typeface="+mn-ea"/>
                <a:cs typeface="+mn-cs"/>
              </a:rPr>
            </a:br>
            <a:br>
              <a:rPr lang="en-US" sz="1200" b="1" kern="1200" dirty="0">
                <a:solidFill>
                  <a:schemeClr val="tx1"/>
                </a:solidFill>
                <a:effectLst/>
                <a:latin typeface="+mn-lt"/>
                <a:ea typeface="+mn-ea"/>
                <a:cs typeface="+mn-cs"/>
              </a:rPr>
            </a:br>
            <a:r>
              <a:rPr lang="en-US" sz="1200" b="0" i="1" kern="1200" dirty="0">
                <a:solidFill>
                  <a:schemeClr val="tx1"/>
                </a:solidFill>
                <a:effectLst/>
                <a:latin typeface="+mn-lt"/>
                <a:ea typeface="+mn-ea"/>
                <a:cs typeface="+mn-cs"/>
              </a:rPr>
              <a:t>Based off of NYC Department of Education Guidelines.</a:t>
            </a:r>
            <a:r>
              <a:rPr lang="en-US" sz="1200" b="0" i="1" kern="1200" baseline="0" dirty="0">
                <a:solidFill>
                  <a:schemeClr val="tx1"/>
                </a:solidFill>
                <a:effectLst/>
                <a:latin typeface="+mn-lt"/>
                <a:ea typeface="+mn-ea"/>
                <a:cs typeface="+mn-cs"/>
              </a:rPr>
              <a:t> </a:t>
            </a:r>
            <a:endParaRPr lang="en-US" sz="1200" b="0" i="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95A813-8A05-44F6-A7B3-CD21427E8F98}" type="slidenum">
              <a:rPr lang="en-US" smtClean="0"/>
              <a:t>33</a:t>
            </a:fld>
            <a:endParaRPr lang="en-US"/>
          </a:p>
        </p:txBody>
      </p:sp>
    </p:spTree>
    <p:extLst>
      <p:ext uri="{BB962C8B-B14F-4D97-AF65-F5344CB8AC3E}">
        <p14:creationId xmlns:p14="http://schemas.microsoft.com/office/powerpoint/2010/main" val="77180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34</a:t>
            </a:fld>
            <a:endParaRPr lang="en-US"/>
          </a:p>
        </p:txBody>
      </p:sp>
    </p:spTree>
    <p:extLst>
      <p:ext uri="{BB962C8B-B14F-4D97-AF65-F5344CB8AC3E}">
        <p14:creationId xmlns:p14="http://schemas.microsoft.com/office/powerpoint/2010/main" val="1753312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 Jennifer Gray, Associate General</a:t>
            </a:r>
            <a:r>
              <a:rPr lang="en-US" baseline="0" dirty="0"/>
              <a:t> Council, General Conference of the Seventh-day Adventist Church. </a:t>
            </a:r>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35</a:t>
            </a:fld>
            <a:endParaRPr lang="en-US"/>
          </a:p>
        </p:txBody>
      </p:sp>
    </p:spTree>
    <p:extLst>
      <p:ext uri="{BB962C8B-B14F-4D97-AF65-F5344CB8AC3E}">
        <p14:creationId xmlns:p14="http://schemas.microsoft.com/office/powerpoint/2010/main" val="10282319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a lot of FREE or low-cost web based tools out there like </a:t>
            </a:r>
            <a:r>
              <a:rPr lang="en-US" sz="1200" dirty="0" err="1"/>
              <a:t>Canva</a:t>
            </a:r>
            <a:r>
              <a:rPr lang="en-US" sz="1200" dirty="0"/>
              <a:t> with pre-made templates for social media images, that will also help you avoid copyright issues. If you’re short on high quality images, there are also photo stock resources available online where you can get free images or nice images for very low cost that are safe</a:t>
            </a:r>
            <a:r>
              <a:rPr lang="en-US" sz="1200" baseline="0" dirty="0"/>
              <a:t> to use</a:t>
            </a:r>
            <a:r>
              <a:rPr lang="en-US" sz="1200" dirty="0"/>
              <a:t>.</a:t>
            </a:r>
            <a:r>
              <a:rPr lang="en-US" dirty="0"/>
              <a:t> On </a:t>
            </a:r>
            <a:r>
              <a:rPr lang="en-US" dirty="0" err="1"/>
              <a:t>Canva</a:t>
            </a:r>
            <a:r>
              <a:rPr lang="en-US" dirty="0"/>
              <a:t>, each image is only $1. </a:t>
            </a:r>
          </a:p>
          <a:p>
            <a:endParaRPr lang="en-US" dirty="0"/>
          </a:p>
        </p:txBody>
      </p:sp>
      <p:sp>
        <p:nvSpPr>
          <p:cNvPr id="4" name="Slide Number Placeholder 3"/>
          <p:cNvSpPr>
            <a:spLocks noGrp="1"/>
          </p:cNvSpPr>
          <p:nvPr>
            <p:ph type="sldNum" sz="quarter" idx="10"/>
          </p:nvPr>
        </p:nvSpPr>
        <p:spPr/>
        <p:txBody>
          <a:bodyPr/>
          <a:lstStyle/>
          <a:p>
            <a:fld id="{FAD448D5-87EA-4DD8-958C-BA41C05927BE}" type="slidenum">
              <a:rPr lang="en-US" smtClean="0"/>
              <a:t>36</a:t>
            </a:fld>
            <a:endParaRPr lang="en-US"/>
          </a:p>
        </p:txBody>
      </p:sp>
    </p:spTree>
    <p:extLst>
      <p:ext uri="{BB962C8B-B14F-4D97-AF65-F5344CB8AC3E}">
        <p14:creationId xmlns:p14="http://schemas.microsoft.com/office/powerpoint/2010/main" val="2315422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37</a:t>
            </a:fld>
            <a:endParaRPr lang="en-US"/>
          </a:p>
        </p:txBody>
      </p:sp>
    </p:spTree>
    <p:extLst>
      <p:ext uri="{BB962C8B-B14F-4D97-AF65-F5344CB8AC3E}">
        <p14:creationId xmlns:p14="http://schemas.microsoft.com/office/powerpoint/2010/main" val="3194426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38</a:t>
            </a:fld>
            <a:endParaRPr lang="en-US"/>
          </a:p>
        </p:txBody>
      </p:sp>
    </p:spTree>
    <p:extLst>
      <p:ext uri="{BB962C8B-B14F-4D97-AF65-F5344CB8AC3E}">
        <p14:creationId xmlns:p14="http://schemas.microsoft.com/office/powerpoint/2010/main" val="30910872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effectLst/>
                <a:latin typeface="+mn-lt"/>
                <a:ea typeface="+mn-ea"/>
                <a:cs typeface="+mn-cs"/>
              </a:rPr>
              <a:t>I</a:t>
            </a:r>
            <a:r>
              <a:rPr lang="en-US" sz="1200" b="0" i="0" u="none" strike="noStrike" kern="1200" cap="none" baseline="0" dirty="0">
                <a:solidFill>
                  <a:schemeClr val="tx1"/>
                </a:solidFill>
                <a:effectLst/>
                <a:latin typeface="+mn-lt"/>
                <a:ea typeface="+mn-ea"/>
                <a:cs typeface="+mn-cs"/>
              </a:rPr>
              <a:t> know this is a lot of information. So I wanted to allow for plenty of question and answer time. I’m also happy to live-demo anything else you want to see. </a:t>
            </a:r>
          </a:p>
          <a:p>
            <a:r>
              <a:rPr lang="en-US" sz="1200" b="0" i="0" u="none" strike="noStrike" kern="1200" cap="none" baseline="0" dirty="0">
                <a:solidFill>
                  <a:schemeClr val="tx1"/>
                </a:solidFill>
                <a:effectLst/>
                <a:latin typeface="+mn-lt"/>
                <a:ea typeface="+mn-ea"/>
                <a:cs typeface="+mn-cs"/>
              </a:rPr>
              <a:t>All of you will receive a copy of this presentation after the class. Feel free to email me if for some reason you do not receive a copy. </a:t>
            </a:r>
            <a:br>
              <a:rPr lang="en-US" sz="1200" b="0" i="0" u="none" strike="noStrike" kern="1200" cap="none" baseline="0" dirty="0">
                <a:solidFill>
                  <a:schemeClr val="tx1"/>
                </a:solidFill>
                <a:effectLst/>
                <a:latin typeface="+mn-lt"/>
                <a:ea typeface="+mn-ea"/>
                <a:cs typeface="+mn-cs"/>
              </a:rPr>
            </a:br>
            <a:br>
              <a:rPr lang="en-US" sz="1200" b="0" i="0" u="none" strike="noStrike" kern="1200" cap="none" baseline="0" dirty="0">
                <a:solidFill>
                  <a:schemeClr val="tx1"/>
                </a:solidFill>
                <a:effectLst/>
                <a:latin typeface="+mn-lt"/>
                <a:ea typeface="+mn-ea"/>
                <a:cs typeface="+mn-cs"/>
              </a:rPr>
            </a:br>
            <a:r>
              <a:rPr lang="en-US" sz="1200" b="0" i="0" u="none" strike="noStrike" kern="1200" cap="none" baseline="0" dirty="0">
                <a:solidFill>
                  <a:schemeClr val="tx1"/>
                </a:solidFill>
                <a:effectLst/>
                <a:latin typeface="+mn-lt"/>
                <a:ea typeface="+mn-ea"/>
                <a:cs typeface="+mn-cs"/>
              </a:rPr>
              <a:t>For more information on how to use social media for evangelism, check me out on social media or visit our website. </a:t>
            </a:r>
            <a:endParaRPr lang="en-US" dirty="0"/>
          </a:p>
        </p:txBody>
      </p:sp>
      <p:sp>
        <p:nvSpPr>
          <p:cNvPr id="4" name="Slide Number Placeholder 3"/>
          <p:cNvSpPr>
            <a:spLocks noGrp="1"/>
          </p:cNvSpPr>
          <p:nvPr>
            <p:ph type="sldNum" sz="quarter" idx="10"/>
          </p:nvPr>
        </p:nvSpPr>
        <p:spPr/>
        <p:txBody>
          <a:bodyPr/>
          <a:lstStyle/>
          <a:p>
            <a:fld id="{FAD448D5-87EA-4DD8-958C-BA41C05927BE}" type="slidenum">
              <a:rPr lang="en-US" smtClean="0"/>
              <a:t>39</a:t>
            </a:fld>
            <a:endParaRPr lang="en-US"/>
          </a:p>
        </p:txBody>
      </p:sp>
    </p:spTree>
    <p:extLst>
      <p:ext uri="{BB962C8B-B14F-4D97-AF65-F5344CB8AC3E}">
        <p14:creationId xmlns:p14="http://schemas.microsoft.com/office/powerpoint/2010/main" val="3703927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Protecting yourself online has a lot to do with the choices you make and being smart about what you are doing. This first</a:t>
            </a:r>
            <a:r>
              <a:rPr lang="en-US" baseline="0" dirty="0"/>
              <a:t> section will cover a few general tips, for more in-depth information, I recommend you connect with the IT department and attend one of their in-depth security presentations. But what we will cover today, should serve you well. </a:t>
            </a:r>
            <a:endParaRPr lang="en-US" dirty="0"/>
          </a:p>
          <a:p>
            <a:endParaRPr lang="en-US" dirty="0"/>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4</a:t>
            </a:fld>
            <a:endParaRPr lang="en-US"/>
          </a:p>
        </p:txBody>
      </p:sp>
    </p:spTree>
    <p:extLst>
      <p:ext uri="{BB962C8B-B14F-4D97-AF65-F5344CB8AC3E}">
        <p14:creationId xmlns:p14="http://schemas.microsoft.com/office/powerpoint/2010/main" val="3460309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Scareware are pop-up messages or unsolicited emails that tell you that your computer is compromised and want you to purchase software to repair it. These messages aim to trick users into believing your computer is already infected, and that purchasing the software will help get rid of it. Checking your security settings and making sure your pop-up blocker is on may help avoid this. There have also been instances where users have received a phone call purporting to be from a security company advising them that their computer is at risk. Quite often the message and the software are fake. </a:t>
            </a:r>
          </a:p>
          <a:p>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5</a:t>
            </a:fld>
            <a:endParaRPr lang="en-US"/>
          </a:p>
        </p:txBody>
      </p:sp>
    </p:spTree>
    <p:extLst>
      <p:ext uri="{BB962C8B-B14F-4D97-AF65-F5344CB8AC3E}">
        <p14:creationId xmlns:p14="http://schemas.microsoft.com/office/powerpoint/2010/main" val="2843684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adapt your favorite</a:t>
            </a:r>
            <a:r>
              <a:rPr lang="en-US" baseline="0" dirty="0"/>
              <a:t> bible verse for example to a passphrase. This way, as long as you use a few random capitalizations and symbols, you can write down the phrase and keep it somewhere and no one will be able to guess your password!</a:t>
            </a:r>
          </a:p>
          <a:p>
            <a:endParaRPr lang="en-US" baseline="0" dirty="0"/>
          </a:p>
          <a:p>
            <a:r>
              <a:rPr lang="en-US" baseline="0" dirty="0"/>
              <a:t>Image Source: Australian Government Online Safety Handbook, 2</a:t>
            </a:r>
            <a:r>
              <a:rPr lang="en-US" baseline="30000" dirty="0"/>
              <a:t>nd</a:t>
            </a:r>
            <a:r>
              <a:rPr lang="en-US" baseline="0" dirty="0"/>
              <a:t> Edition</a:t>
            </a:r>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6</a:t>
            </a:fld>
            <a:endParaRPr lang="en-US"/>
          </a:p>
        </p:txBody>
      </p:sp>
    </p:spTree>
    <p:extLst>
      <p:ext uri="{BB962C8B-B14F-4D97-AF65-F5344CB8AC3E}">
        <p14:creationId xmlns:p14="http://schemas.microsoft.com/office/powerpoint/2010/main" val="2900113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some</a:t>
            </a:r>
            <a:r>
              <a:rPr lang="en-US" baseline="0" dirty="0"/>
              <a:t> software companies have gotten quite aggressive with their automatic updates, but in general make sure your software is up-to-date, as the latest version is the most secure. </a:t>
            </a:r>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7</a:t>
            </a:fld>
            <a:endParaRPr lang="en-US"/>
          </a:p>
        </p:txBody>
      </p:sp>
    </p:spTree>
    <p:extLst>
      <p:ext uri="{BB962C8B-B14F-4D97-AF65-F5344CB8AC3E}">
        <p14:creationId xmlns:p14="http://schemas.microsoft.com/office/powerpoint/2010/main" val="2867173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8</a:t>
            </a:fld>
            <a:endParaRPr lang="en-US"/>
          </a:p>
        </p:txBody>
      </p:sp>
    </p:spTree>
    <p:extLst>
      <p:ext uri="{BB962C8B-B14F-4D97-AF65-F5344CB8AC3E}">
        <p14:creationId xmlns:p14="http://schemas.microsoft.com/office/powerpoint/2010/main" val="63991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9</a:t>
            </a:fld>
            <a:endParaRPr lang="en-US"/>
          </a:p>
        </p:txBody>
      </p:sp>
    </p:spTree>
    <p:extLst>
      <p:ext uri="{BB962C8B-B14F-4D97-AF65-F5344CB8AC3E}">
        <p14:creationId xmlns:p14="http://schemas.microsoft.com/office/powerpoint/2010/main" val="593969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2/7/2017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1022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6184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2/7/2017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5823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131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2/7/2017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350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324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0087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6911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350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2/7/2017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166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1193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2/7/2017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566185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securingthehuman.sans.org/resources/newsletters/ouch/2016" TargetMode="External"/><Relationship Id="rId4" Type="http://schemas.openxmlformats.org/officeDocument/2006/relationships/hyperlink" Target="https://www.ncjrs.gov/internetsafety/"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www.sdadata.org/resources.html"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3.jpg"/></Relationships>
</file>

<file path=ppt/slides/_rels/slide38.xml.rels><?xml version="1.0" encoding="UTF-8" standalone="yes"?>
<Relationships xmlns="http://schemas.openxmlformats.org/package/2006/relationships"><Relationship Id="rId8" Type="http://schemas.openxmlformats.org/officeDocument/2006/relationships/hyperlink" Target="http://www.safekids.com/kids-rules-for-online-safety/" TargetMode="External"/><Relationship Id="rId13" Type="http://schemas.openxmlformats.org/officeDocument/2006/relationships/hyperlink" Target="https://adventistrisk.org/prevention-resources/solutions-newsletter/february-2015/4-steps-to-securing-your-social-media" TargetMode="External"/><Relationship Id="rId3" Type="http://schemas.openxmlformats.org/officeDocument/2006/relationships/hyperlink" Target="http://www.sdadata.org/resources.html" TargetMode="External"/><Relationship Id="rId7" Type="http://schemas.openxmlformats.org/officeDocument/2006/relationships/hyperlink" Target="https://www.thinkuknow.co.uk/" TargetMode="External"/><Relationship Id="rId12" Type="http://schemas.openxmlformats.org/officeDocument/2006/relationships/hyperlink" Target="https://adventistrisk.org/prevention-resources/solutions-newsletter/june-2013/quick-tips-online-safety-for-students"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hyperlink" Target="http://staysafeonline.org/stay-safe-online/protect-your-personal-information/social-networks" TargetMode="External"/><Relationship Id="rId11" Type="http://schemas.openxmlformats.org/officeDocument/2006/relationships/hyperlink" Target="http://www.ncpc.org/topics/internet-safety/social-networking-safety" TargetMode="External"/><Relationship Id="rId5" Type="http://schemas.openxmlformats.org/officeDocument/2006/relationships/hyperlink" Target="http://securingthehuman.sans.org/resources/newsletters/ouch/2016" TargetMode="External"/><Relationship Id="rId15" Type="http://schemas.openxmlformats.org/officeDocument/2006/relationships/hyperlink" Target="http://www.copyright.gov/" TargetMode="External"/><Relationship Id="rId10" Type="http://schemas.openxmlformats.org/officeDocument/2006/relationships/hyperlink" Target="https://www.getsafeonline.org/social-networking/social-networking-sites/" TargetMode="External"/><Relationship Id="rId4" Type="http://schemas.openxmlformats.org/officeDocument/2006/relationships/hyperlink" Target="https://www.ncjrs.gov/internetsafety/" TargetMode="External"/><Relationship Id="rId9" Type="http://schemas.openxmlformats.org/officeDocument/2006/relationships/hyperlink" Target="http://www.netsmartz.org/InternetSafety" TargetMode="External"/><Relationship Id="rId14" Type="http://schemas.openxmlformats.org/officeDocument/2006/relationships/hyperlink" Target="http://safeonlinedate.com/the-ultimate-guide-to-online-dating-safety-stats-facts-tip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untiny.me/" TargetMode="External"/><Relationship Id="rId7"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canurl.net/" TargetMode="External"/><Relationship Id="rId5" Type="http://schemas.openxmlformats.org/officeDocument/2006/relationships/hyperlink" Target="http://www.urlvoid.com/" TargetMode="External"/><Relationship Id="rId4" Type="http://schemas.openxmlformats.org/officeDocument/2006/relationships/hyperlink" Target="https://safeweb.norton.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Social media Safety</a:t>
            </a:r>
          </a:p>
        </p:txBody>
      </p:sp>
      <p:sp>
        <p:nvSpPr>
          <p:cNvPr id="3" name="Subtitle 2"/>
          <p:cNvSpPr>
            <a:spLocks noGrp="1"/>
          </p:cNvSpPr>
          <p:nvPr>
            <p:ph type="subTitle" idx="1"/>
          </p:nvPr>
        </p:nvSpPr>
        <p:spPr/>
        <p:txBody>
          <a:bodyPr/>
          <a:lstStyle/>
          <a:p>
            <a:r>
              <a:rPr lang="en-US" dirty="0"/>
              <a:t>Privacy, employee guidelines, and best practices</a:t>
            </a:r>
          </a:p>
        </p:txBody>
      </p:sp>
    </p:spTree>
    <p:extLst>
      <p:ext uri="{BB962C8B-B14F-4D97-AF65-F5344CB8AC3E}">
        <p14:creationId xmlns:p14="http://schemas.microsoft.com/office/powerpoint/2010/main" val="1877908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Check your privacy settings on Social media</a:t>
            </a:r>
          </a:p>
        </p:txBody>
      </p:sp>
      <p:sp>
        <p:nvSpPr>
          <p:cNvPr id="3" name="Content Placeholder 2"/>
          <p:cNvSpPr>
            <a:spLocks noGrp="1"/>
          </p:cNvSpPr>
          <p:nvPr>
            <p:ph sz="half" idx="1"/>
          </p:nvPr>
        </p:nvSpPr>
        <p:spPr>
          <a:xfrm>
            <a:off x="581193" y="2228003"/>
            <a:ext cx="5422390" cy="4431589"/>
          </a:xfrm>
        </p:spPr>
        <p:txBody>
          <a:bodyPr/>
          <a:lstStyle/>
          <a:p>
            <a:r>
              <a:rPr lang="en-US" sz="2000" dirty="0"/>
              <a:t>Don’t accept friend requests from strangers.</a:t>
            </a:r>
          </a:p>
          <a:p>
            <a:r>
              <a:rPr lang="en-US" sz="2000" dirty="0"/>
              <a:t>Set up a private account for Instagram, etc.</a:t>
            </a:r>
          </a:p>
          <a:p>
            <a:r>
              <a:rPr lang="en-US" sz="2000" dirty="0"/>
              <a:t>For personal accounts, only allow friends to see your posts on Facebook.</a:t>
            </a:r>
          </a:p>
          <a:p>
            <a:r>
              <a:rPr lang="en-US" sz="2000" dirty="0"/>
              <a:t>Allow only friends of friends to find you on Facebook.</a:t>
            </a:r>
          </a:p>
          <a:p>
            <a:r>
              <a:rPr lang="en-US" sz="2000" dirty="0"/>
              <a:t>Update your ad settings.</a:t>
            </a:r>
          </a:p>
          <a:p>
            <a:r>
              <a:rPr lang="en-US" sz="2000" dirty="0"/>
              <a:t>Purge contacts regularly.</a:t>
            </a:r>
          </a:p>
          <a:p>
            <a:r>
              <a:rPr lang="en-US" sz="2000" dirty="0"/>
              <a:t>Consider using a deviation of your name.</a:t>
            </a:r>
          </a:p>
          <a:p>
            <a:endParaRPr lang="en-US" dirty="0"/>
          </a:p>
          <a:p>
            <a:endParaRPr lang="en-US" dirty="0"/>
          </a:p>
        </p:txBody>
      </p:sp>
      <p:pic>
        <p:nvPicPr>
          <p:cNvPr id="5" name="Content Placeholder 4"/>
          <p:cNvPicPr>
            <a:picLocks noGrp="1" noChangeAspect="1"/>
          </p:cNvPicPr>
          <p:nvPr>
            <p:ph sz="half" idx="2"/>
          </p:nvPr>
        </p:nvPicPr>
        <p:blipFill>
          <a:blip r:embed="rId3"/>
          <a:stretch>
            <a:fillRect/>
          </a:stretch>
        </p:blipFill>
        <p:spPr>
          <a:xfrm>
            <a:off x="6115050" y="1948656"/>
            <a:ext cx="5629275" cy="4221956"/>
          </a:xfrm>
        </p:spPr>
      </p:pic>
    </p:spTree>
    <p:extLst>
      <p:ext uri="{BB962C8B-B14F-4D97-AF65-F5344CB8AC3E}">
        <p14:creationId xmlns:p14="http://schemas.microsoft.com/office/powerpoint/2010/main" val="2189077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Report or block bullies</a:t>
            </a:r>
          </a:p>
        </p:txBody>
      </p:sp>
      <p:sp>
        <p:nvSpPr>
          <p:cNvPr id="3" name="Content Placeholder 2"/>
          <p:cNvSpPr>
            <a:spLocks noGrp="1"/>
          </p:cNvSpPr>
          <p:nvPr>
            <p:ph sz="half" idx="1"/>
          </p:nvPr>
        </p:nvSpPr>
        <p:spPr>
          <a:xfrm>
            <a:off x="581193" y="2228003"/>
            <a:ext cx="5422390" cy="4397084"/>
          </a:xfrm>
        </p:spPr>
        <p:txBody>
          <a:bodyPr>
            <a:normAutofit/>
          </a:bodyPr>
          <a:lstStyle/>
          <a:p>
            <a:r>
              <a:rPr lang="en-US" sz="2000" dirty="0"/>
              <a:t>Bullying can now occur 24/7, reach into the home, and spread to a large audience.</a:t>
            </a:r>
          </a:p>
          <a:p>
            <a:r>
              <a:rPr lang="en-US" sz="2000" dirty="0"/>
              <a:t>Increase your security or block them.</a:t>
            </a:r>
          </a:p>
          <a:p>
            <a:r>
              <a:rPr lang="en-US" sz="2000" dirty="0"/>
              <a:t>Never respond to negative comments, but save them as evidence with a screenshot.</a:t>
            </a:r>
          </a:p>
          <a:p>
            <a:r>
              <a:rPr lang="en-US" sz="2000" dirty="0"/>
              <a:t>Report threats to the proper authorities or schools.</a:t>
            </a:r>
          </a:p>
          <a:p>
            <a:r>
              <a:rPr lang="en-US" sz="2000" dirty="0"/>
              <a:t>Monitor your child’s online use and let them know you support them.</a:t>
            </a:r>
          </a:p>
          <a:p>
            <a:r>
              <a:rPr lang="en-US" sz="2000" dirty="0"/>
              <a:t>Do not talk to strangers and educate your children to protect them from “groomers.”</a:t>
            </a:r>
          </a:p>
        </p:txBody>
      </p:sp>
      <p:pic>
        <p:nvPicPr>
          <p:cNvPr id="5" name="Content Placeholder 4"/>
          <p:cNvPicPr>
            <a:picLocks noGrp="1" noChangeAspect="1"/>
          </p:cNvPicPr>
          <p:nvPr>
            <p:ph sz="half" idx="2"/>
          </p:nvPr>
        </p:nvPicPr>
        <p:blipFill>
          <a:blip r:embed="rId3"/>
          <a:stretch>
            <a:fillRect/>
          </a:stretch>
        </p:blipFill>
        <p:spPr>
          <a:xfrm>
            <a:off x="5964633" y="1912672"/>
            <a:ext cx="5760642" cy="4577028"/>
          </a:xfrm>
        </p:spPr>
      </p:pic>
    </p:spTree>
    <p:extLst>
      <p:ext uri="{BB962C8B-B14F-4D97-AF65-F5344CB8AC3E}">
        <p14:creationId xmlns:p14="http://schemas.microsoft.com/office/powerpoint/2010/main" val="2594095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Limit what you share</a:t>
            </a:r>
          </a:p>
        </p:txBody>
      </p:sp>
      <p:sp>
        <p:nvSpPr>
          <p:cNvPr id="3" name="Content Placeholder 2"/>
          <p:cNvSpPr>
            <a:spLocks noGrp="1"/>
          </p:cNvSpPr>
          <p:nvPr>
            <p:ph sz="half" idx="1"/>
          </p:nvPr>
        </p:nvSpPr>
        <p:spPr>
          <a:xfrm>
            <a:off x="581193" y="2498298"/>
            <a:ext cx="7579396" cy="4443091"/>
          </a:xfrm>
        </p:spPr>
        <p:txBody>
          <a:bodyPr>
            <a:normAutofit/>
          </a:bodyPr>
          <a:lstStyle/>
          <a:p>
            <a:r>
              <a:rPr lang="en-US" sz="2400" dirty="0"/>
              <a:t>Social media is always public.</a:t>
            </a:r>
          </a:p>
          <a:p>
            <a:r>
              <a:rPr lang="en-US" sz="2400" dirty="0"/>
              <a:t>Don’t post information that can make you and your family vulnerable (date of birth, address, daily routine, travel plans, children’s schools).</a:t>
            </a:r>
          </a:p>
          <a:p>
            <a:r>
              <a:rPr lang="en-US" sz="2400" dirty="0"/>
              <a:t>Don’t post inappropriate pictures of yourself or others.</a:t>
            </a:r>
          </a:p>
          <a:p>
            <a:r>
              <a:rPr lang="en-US" sz="2400" dirty="0"/>
              <a:t>Don’t post pictures of children.</a:t>
            </a:r>
          </a:p>
          <a:p>
            <a:r>
              <a:rPr lang="en-US" sz="2400" dirty="0"/>
              <a:t>Safety first </a:t>
            </a:r>
            <a:r>
              <a:rPr lang="en-US" sz="2400" dirty="0">
                <a:sym typeface="Wingdings" panose="05000000000000000000" pitchFamily="2" charset="2"/>
              </a:rPr>
              <a:t></a:t>
            </a:r>
            <a:endParaRPr lang="en-US" sz="2400" dirty="0"/>
          </a:p>
          <a:p>
            <a:endParaRPr lang="en-US" sz="2000" dirty="0"/>
          </a:p>
          <a:p>
            <a:endParaRPr lang="en-US" dirty="0"/>
          </a:p>
        </p:txBody>
      </p:sp>
      <p:pic>
        <p:nvPicPr>
          <p:cNvPr id="7" name="Content Placeholder 6"/>
          <p:cNvPicPr>
            <a:picLocks noGrp="1" noChangeAspect="1"/>
          </p:cNvPicPr>
          <p:nvPr>
            <p:ph sz="half" idx="2"/>
          </p:nvPr>
        </p:nvPicPr>
        <p:blipFill>
          <a:blip r:embed="rId3"/>
          <a:stretch>
            <a:fillRect/>
          </a:stretch>
        </p:blipFill>
        <p:spPr>
          <a:xfrm>
            <a:off x="8388350" y="1947863"/>
            <a:ext cx="3418877" cy="4893432"/>
          </a:xfrm>
        </p:spPr>
      </p:pic>
    </p:spTree>
    <p:extLst>
      <p:ext uri="{BB962C8B-B14F-4D97-AF65-F5344CB8AC3E}">
        <p14:creationId xmlns:p14="http://schemas.microsoft.com/office/powerpoint/2010/main" val="4106041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Create Balance</a:t>
            </a:r>
          </a:p>
        </p:txBody>
      </p:sp>
      <p:sp>
        <p:nvSpPr>
          <p:cNvPr id="3" name="Content Placeholder 2"/>
          <p:cNvSpPr>
            <a:spLocks noGrp="1"/>
          </p:cNvSpPr>
          <p:nvPr>
            <p:ph sz="half" idx="1"/>
          </p:nvPr>
        </p:nvSpPr>
        <p:spPr>
          <a:xfrm>
            <a:off x="489178" y="2228003"/>
            <a:ext cx="6457962" cy="4345325"/>
          </a:xfrm>
        </p:spPr>
        <p:txBody>
          <a:bodyPr>
            <a:normAutofit lnSpcReduction="10000"/>
          </a:bodyPr>
          <a:lstStyle/>
          <a:p>
            <a:pPr marL="0" indent="0">
              <a:buNone/>
            </a:pPr>
            <a:r>
              <a:rPr lang="en-US" sz="2400" dirty="0"/>
              <a:t>Social networking already accounts for </a:t>
            </a:r>
            <a:r>
              <a:rPr lang="en-US" sz="2400" b="1" dirty="0">
                <a:solidFill>
                  <a:schemeClr val="accent2"/>
                </a:solidFill>
              </a:rPr>
              <a:t>28% </a:t>
            </a:r>
            <a:r>
              <a:rPr lang="en-US" sz="2400" dirty="0"/>
              <a:t>of all media time spent online, and users aged between 15-19 spend at least 5 hours per day on social media.</a:t>
            </a:r>
            <a:br>
              <a:rPr lang="en-US" sz="2400" dirty="0"/>
            </a:br>
            <a:br>
              <a:rPr lang="en-US" sz="2400" dirty="0"/>
            </a:br>
            <a:r>
              <a:rPr lang="en-US" sz="2400" dirty="0"/>
              <a:t>The average young adult spends </a:t>
            </a:r>
            <a:r>
              <a:rPr lang="en-US" sz="2400" b="1" dirty="0">
                <a:solidFill>
                  <a:schemeClr val="accent2"/>
                </a:solidFill>
              </a:rPr>
              <a:t>7-12</a:t>
            </a:r>
            <a:r>
              <a:rPr lang="en-US" sz="2400" dirty="0"/>
              <a:t> hours a day behind a screen.</a:t>
            </a:r>
            <a:br>
              <a:rPr lang="en-US" sz="2400" dirty="0"/>
            </a:br>
            <a:br>
              <a:rPr lang="en-US" sz="2400" dirty="0"/>
            </a:br>
            <a:r>
              <a:rPr lang="en-US" sz="2400" b="1" dirty="0">
                <a:solidFill>
                  <a:schemeClr val="accent2"/>
                </a:solidFill>
              </a:rPr>
              <a:t>18% </a:t>
            </a:r>
            <a:r>
              <a:rPr lang="en-US" sz="2400" dirty="0"/>
              <a:t>of social media users can’t go a few hours without checking Facebook, and </a:t>
            </a:r>
            <a:r>
              <a:rPr lang="en-US" sz="2400" b="1" dirty="0">
                <a:solidFill>
                  <a:schemeClr val="accent2"/>
                </a:solidFill>
              </a:rPr>
              <a:t>28% </a:t>
            </a:r>
            <a:r>
              <a:rPr lang="en-US" sz="2400" dirty="0"/>
              <a:t>of iPhone users check their Twitter feed </a:t>
            </a:r>
            <a:r>
              <a:rPr lang="en-US" sz="2400" i="1" dirty="0"/>
              <a:t>before</a:t>
            </a:r>
            <a:r>
              <a:rPr lang="en-US" sz="2400" dirty="0"/>
              <a:t> getting up in the morning.</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41382" y="1951832"/>
            <a:ext cx="4512468" cy="4512468"/>
          </a:xfrm>
          <a:prstGeom prst="rect">
            <a:avLst/>
          </a:prstGeom>
        </p:spPr>
      </p:pic>
    </p:spTree>
    <p:extLst>
      <p:ext uri="{BB962C8B-B14F-4D97-AF65-F5344CB8AC3E}">
        <p14:creationId xmlns:p14="http://schemas.microsoft.com/office/powerpoint/2010/main" val="1672729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Enable ‘night shift’ mode </a:t>
            </a:r>
          </a:p>
        </p:txBody>
      </p:sp>
      <p:sp>
        <p:nvSpPr>
          <p:cNvPr id="3" name="Content Placeholder 2"/>
          <p:cNvSpPr>
            <a:spLocks noGrp="1"/>
          </p:cNvSpPr>
          <p:nvPr>
            <p:ph sz="half" idx="1"/>
          </p:nvPr>
        </p:nvSpPr>
        <p:spPr>
          <a:xfrm>
            <a:off x="459840" y="1875934"/>
            <a:ext cx="4190398" cy="4345325"/>
          </a:xfrm>
        </p:spPr>
        <p:txBody>
          <a:bodyPr>
            <a:normAutofit/>
          </a:bodyPr>
          <a:lstStyle/>
          <a:p>
            <a:pPr marL="0" indent="0">
              <a:buNone/>
            </a:pPr>
            <a:r>
              <a:rPr lang="en-US" sz="2400" dirty="0"/>
              <a:t>The blue light that smart phones emit inhibits production of melatonin, which is a key hormone the brain uses to tell our bodies to sleep. </a:t>
            </a:r>
          </a:p>
          <a:p>
            <a:endParaRPr lang="en-US" dirty="0"/>
          </a:p>
        </p:txBody>
      </p:sp>
      <p:pic>
        <p:nvPicPr>
          <p:cNvPr id="6" name="Content Placeholder 5"/>
          <p:cNvPicPr>
            <a:picLocks noGrp="1" noChangeAspect="1"/>
          </p:cNvPicPr>
          <p:nvPr>
            <p:ph sz="half" idx="2"/>
          </p:nvPr>
        </p:nvPicPr>
        <p:blipFill>
          <a:blip r:embed="rId3"/>
          <a:stretch>
            <a:fillRect/>
          </a:stretch>
        </p:blipFill>
        <p:spPr>
          <a:xfrm>
            <a:off x="5217813" y="1917249"/>
            <a:ext cx="6559417" cy="3950557"/>
          </a:xfrm>
        </p:spPr>
      </p:pic>
    </p:spTree>
    <p:extLst>
      <p:ext uri="{BB962C8B-B14F-4D97-AF65-F5344CB8AC3E}">
        <p14:creationId xmlns:p14="http://schemas.microsoft.com/office/powerpoint/2010/main" val="3792949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096001" y="1898650"/>
            <a:ext cx="5942223" cy="4959350"/>
          </a:xfrm>
          <a:prstGeom prst="rect">
            <a:avLst/>
          </a:prstGeom>
        </p:spPr>
      </p:pic>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sz="half" idx="1"/>
          </p:nvPr>
        </p:nvSpPr>
        <p:spPr>
          <a:xfrm>
            <a:off x="514411" y="2387251"/>
            <a:ext cx="7263126" cy="4523605"/>
          </a:xfrm>
        </p:spPr>
        <p:txBody>
          <a:bodyPr>
            <a:normAutofit fontScale="92500" lnSpcReduction="10000"/>
          </a:bodyPr>
          <a:lstStyle/>
          <a:p>
            <a:r>
              <a:rPr lang="en-US" dirty="0"/>
              <a:t>Install security software and keep it updated.</a:t>
            </a:r>
          </a:p>
          <a:p>
            <a:r>
              <a:rPr lang="en-US" dirty="0"/>
              <a:t>Use strong passwords.</a:t>
            </a:r>
          </a:p>
          <a:p>
            <a:r>
              <a:rPr lang="en-US" dirty="0"/>
              <a:t>Keep your software updated and your networks secure.</a:t>
            </a:r>
          </a:p>
          <a:p>
            <a:r>
              <a:rPr lang="en-US" dirty="0"/>
              <a:t>Make good choices.</a:t>
            </a:r>
          </a:p>
          <a:p>
            <a:r>
              <a:rPr lang="en-US" dirty="0"/>
              <a:t>Regularly check your social media privacy settings.</a:t>
            </a:r>
          </a:p>
          <a:p>
            <a:r>
              <a:rPr lang="en-US" dirty="0"/>
              <a:t>Only talk to and friend people you know.</a:t>
            </a:r>
          </a:p>
          <a:p>
            <a:r>
              <a:rPr lang="en-US" dirty="0"/>
              <a:t>Report and/or block bullies.</a:t>
            </a:r>
          </a:p>
          <a:p>
            <a:r>
              <a:rPr lang="en-US" dirty="0"/>
              <a:t>Limit what you share online, err on the side of caution.</a:t>
            </a:r>
          </a:p>
          <a:p>
            <a:r>
              <a:rPr lang="en-US" dirty="0"/>
              <a:t>Protect children.</a:t>
            </a:r>
          </a:p>
          <a:p>
            <a:r>
              <a:rPr lang="en-US" dirty="0"/>
              <a:t>Create balance; limit your screen time.</a:t>
            </a:r>
          </a:p>
          <a:p>
            <a:r>
              <a:rPr lang="en-US" dirty="0"/>
              <a:t>More information: </a:t>
            </a:r>
            <a:r>
              <a:rPr lang="en-US" dirty="0">
                <a:hlinkClick r:id="rId4"/>
              </a:rPr>
              <a:t>https://www.ncjrs.gov/internetsafety/</a:t>
            </a:r>
            <a:endParaRPr lang="en-US" dirty="0"/>
          </a:p>
          <a:p>
            <a:pPr marL="0" indent="0">
              <a:buNone/>
            </a:pPr>
            <a:r>
              <a:rPr lang="en-US" dirty="0"/>
              <a:t>     Data: </a:t>
            </a:r>
            <a:r>
              <a:rPr lang="en-US" dirty="0">
                <a:hlinkClick r:id="rId5"/>
              </a:rPr>
              <a:t>http://securingthehuman.sans.org/resources/newsletters/ouch/2016</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00799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guidelines</a:t>
            </a:r>
          </a:p>
        </p:txBody>
      </p:sp>
      <p:sp>
        <p:nvSpPr>
          <p:cNvPr id="3" name="Text Placeholder 2"/>
          <p:cNvSpPr>
            <a:spLocks noGrp="1"/>
          </p:cNvSpPr>
          <p:nvPr>
            <p:ph type="body" idx="1"/>
          </p:nvPr>
        </p:nvSpPr>
        <p:spPr/>
        <p:txBody>
          <a:bodyPr/>
          <a:lstStyle/>
          <a:p>
            <a:r>
              <a:rPr lang="en-US" dirty="0"/>
              <a:t>Avoiding embarrassing situations or other misunderstandings</a:t>
            </a:r>
          </a:p>
        </p:txBody>
      </p:sp>
    </p:spTree>
    <p:extLst>
      <p:ext uri="{BB962C8B-B14F-4D97-AF65-F5344CB8AC3E}">
        <p14:creationId xmlns:p14="http://schemas.microsoft.com/office/powerpoint/2010/main" val="2305926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before you post</a:t>
            </a:r>
          </a:p>
        </p:txBody>
      </p:sp>
      <p:sp>
        <p:nvSpPr>
          <p:cNvPr id="3" name="Content Placeholder 2"/>
          <p:cNvSpPr>
            <a:spLocks noGrp="1"/>
          </p:cNvSpPr>
          <p:nvPr>
            <p:ph sz="half" idx="1"/>
          </p:nvPr>
        </p:nvSpPr>
        <p:spPr>
          <a:xfrm>
            <a:off x="477676" y="2693830"/>
            <a:ext cx="5422390" cy="3633047"/>
          </a:xfrm>
        </p:spPr>
        <p:txBody>
          <a:bodyPr>
            <a:normAutofit lnSpcReduction="10000"/>
          </a:bodyPr>
          <a:lstStyle/>
          <a:p>
            <a:pPr marL="0" indent="0">
              <a:buNone/>
            </a:pPr>
            <a:r>
              <a:rPr lang="en-US" sz="4800" dirty="0"/>
              <a:t>T = Is it True?</a:t>
            </a:r>
            <a:br>
              <a:rPr lang="en-US" sz="4800" dirty="0"/>
            </a:br>
            <a:r>
              <a:rPr lang="en-US" sz="4800" dirty="0"/>
              <a:t>H = Is it Helpful?</a:t>
            </a:r>
            <a:br>
              <a:rPr lang="en-US" sz="4800" dirty="0"/>
            </a:br>
            <a:r>
              <a:rPr lang="en-US" sz="4800" dirty="0"/>
              <a:t>I = Is it Inspiring?</a:t>
            </a:r>
            <a:br>
              <a:rPr lang="en-US" sz="4800" dirty="0"/>
            </a:br>
            <a:r>
              <a:rPr lang="en-US" sz="4800" dirty="0"/>
              <a:t>N = Is it Necessary?</a:t>
            </a:r>
            <a:br>
              <a:rPr lang="en-US" sz="4800" dirty="0"/>
            </a:br>
            <a:r>
              <a:rPr lang="en-US" sz="4800" dirty="0"/>
              <a:t>K = Is it Kind?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575" y="1894522"/>
            <a:ext cx="3679860" cy="4906480"/>
          </a:xfrm>
          <a:prstGeom prst="rect">
            <a:avLst/>
          </a:prstGeom>
        </p:spPr>
      </p:pic>
    </p:spTree>
    <p:extLst>
      <p:ext uri="{BB962C8B-B14F-4D97-AF65-F5344CB8AC3E}">
        <p14:creationId xmlns:p14="http://schemas.microsoft.com/office/powerpoint/2010/main" val="1984243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should do</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0169" b="10826"/>
          <a:stretch/>
        </p:blipFill>
        <p:spPr>
          <a:xfrm>
            <a:off x="1475290" y="1879960"/>
            <a:ext cx="9241419" cy="4782841"/>
          </a:xfrm>
          <a:prstGeom prst="rect">
            <a:avLst/>
          </a:prstGeom>
        </p:spPr>
      </p:pic>
    </p:spTree>
    <p:extLst>
      <p:ext uri="{BB962C8B-B14F-4D97-AF65-F5344CB8AC3E}">
        <p14:creationId xmlns:p14="http://schemas.microsoft.com/office/powerpoint/2010/main" val="3037188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51806" y="1927081"/>
            <a:ext cx="3452648" cy="4801338"/>
          </a:xfrm>
          <a:prstGeom prst="rect">
            <a:avLst/>
          </a:prstGeom>
        </p:spPr>
      </p:pic>
      <p:sp>
        <p:nvSpPr>
          <p:cNvPr id="2" name="Title 1"/>
          <p:cNvSpPr>
            <a:spLocks noGrp="1"/>
          </p:cNvSpPr>
          <p:nvPr>
            <p:ph type="title"/>
          </p:nvPr>
        </p:nvSpPr>
        <p:spPr/>
        <p:txBody>
          <a:bodyPr/>
          <a:lstStyle/>
          <a:p>
            <a:r>
              <a:rPr lang="en-US" dirty="0"/>
              <a:t>Disclosing Your Affiliation:</a:t>
            </a:r>
            <a:r>
              <a:rPr lang="en-US" b="1" dirty="0"/>
              <a:t> </a:t>
            </a:r>
            <a:endParaRPr lang="en-US" dirty="0"/>
          </a:p>
        </p:txBody>
      </p:sp>
      <p:sp>
        <p:nvSpPr>
          <p:cNvPr id="4" name="Left Arrow 3"/>
          <p:cNvSpPr/>
          <p:nvPr/>
        </p:nvSpPr>
        <p:spPr>
          <a:xfrm>
            <a:off x="3391177" y="5761811"/>
            <a:ext cx="3234555" cy="56515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6844956" y="2242476"/>
            <a:ext cx="4583269" cy="4209124"/>
          </a:xfrm>
          <a:prstGeom prst="rect">
            <a:avLst/>
          </a:prstGeom>
        </p:spPr>
      </p:pic>
    </p:spTree>
    <p:extLst>
      <p:ext uri="{BB962C8B-B14F-4D97-AF65-F5344CB8AC3E}">
        <p14:creationId xmlns:p14="http://schemas.microsoft.com/office/powerpoint/2010/main" val="1375381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am I?</a:t>
            </a:r>
          </a:p>
        </p:txBody>
      </p:sp>
      <p:pic>
        <p:nvPicPr>
          <p:cNvPr id="4" name="Content Placeholder 3"/>
          <p:cNvPicPr>
            <a:picLocks noGrp="1" noChangeAspect="1"/>
          </p:cNvPicPr>
          <p:nvPr>
            <p:ph idx="1"/>
          </p:nvPr>
        </p:nvPicPr>
        <p:blipFill>
          <a:blip r:embed="rId3"/>
          <a:stretch>
            <a:fillRect/>
          </a:stretch>
        </p:blipFill>
        <p:spPr>
          <a:xfrm>
            <a:off x="4872016" y="2181225"/>
            <a:ext cx="2447967" cy="3678238"/>
          </a:xfrm>
        </p:spPr>
      </p:pic>
      <p:pic>
        <p:nvPicPr>
          <p:cNvPr id="5" name="Picture 4"/>
          <p:cNvPicPr>
            <a:picLocks noChangeAspect="1"/>
          </p:cNvPicPr>
          <p:nvPr/>
        </p:nvPicPr>
        <p:blipFill rotWithShape="1">
          <a:blip r:embed="rId4"/>
          <a:srcRect t="17860" b="29357"/>
          <a:stretch/>
        </p:blipFill>
        <p:spPr>
          <a:xfrm>
            <a:off x="0" y="2126609"/>
            <a:ext cx="7663854" cy="4504887"/>
          </a:xfrm>
          <a:prstGeom prst="rect">
            <a:avLst/>
          </a:prstGeom>
        </p:spPr>
      </p:pic>
      <p:pic>
        <p:nvPicPr>
          <p:cNvPr id="3" name="Picture 2"/>
          <p:cNvPicPr>
            <a:picLocks noChangeAspect="1"/>
          </p:cNvPicPr>
          <p:nvPr/>
        </p:nvPicPr>
        <p:blipFill>
          <a:blip r:embed="rId5"/>
          <a:stretch>
            <a:fillRect/>
          </a:stretch>
        </p:blipFill>
        <p:spPr>
          <a:xfrm>
            <a:off x="4067718" y="4701292"/>
            <a:ext cx="3133740" cy="1212787"/>
          </a:xfrm>
          <a:prstGeom prst="rect">
            <a:avLst/>
          </a:prstGeom>
        </p:spPr>
      </p:pic>
      <p:pic>
        <p:nvPicPr>
          <p:cNvPr id="7" name="Picture 6"/>
          <p:cNvPicPr>
            <a:picLocks noChangeAspect="1"/>
          </p:cNvPicPr>
          <p:nvPr/>
        </p:nvPicPr>
        <p:blipFill>
          <a:blip r:embed="rId3"/>
          <a:stretch>
            <a:fillRect/>
          </a:stretch>
        </p:blipFill>
        <p:spPr>
          <a:xfrm>
            <a:off x="8424055" y="1835149"/>
            <a:ext cx="3330522" cy="5004335"/>
          </a:xfrm>
          <a:prstGeom prst="rect">
            <a:avLst/>
          </a:prstGeom>
        </p:spPr>
      </p:pic>
    </p:spTree>
    <p:extLst>
      <p:ext uri="{BB962C8B-B14F-4D97-AF65-F5344CB8AC3E}">
        <p14:creationId xmlns:p14="http://schemas.microsoft.com/office/powerpoint/2010/main" val="3787490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Evangelism based on Digital relationships</a:t>
            </a:r>
          </a:p>
        </p:txBody>
      </p:sp>
      <p:sp>
        <p:nvSpPr>
          <p:cNvPr id="4" name="Text Placeholder 3"/>
          <p:cNvSpPr>
            <a:spLocks noGrp="1"/>
          </p:cNvSpPr>
          <p:nvPr>
            <p:ph type="body" sz="half" idx="2"/>
          </p:nvPr>
        </p:nvSpPr>
        <p:spPr>
          <a:xfrm>
            <a:off x="581192" y="5338185"/>
            <a:ext cx="11029617" cy="811713"/>
          </a:xfrm>
        </p:spPr>
        <p:txBody>
          <a:bodyPr>
            <a:normAutofit/>
          </a:bodyPr>
          <a:lstStyle/>
          <a:p>
            <a:pPr lvl="0"/>
            <a:r>
              <a:rPr lang="en-US" sz="2000" dirty="0"/>
              <a:t>“Social networks represent the digital reflection of what humans do: we connect and share.” </a:t>
            </a:r>
            <a:br>
              <a:rPr lang="en-US" sz="2000" dirty="0"/>
            </a:br>
            <a:r>
              <a:rPr lang="en-US" sz="2000" dirty="0"/>
              <a:t>											—Jeremiah </a:t>
            </a:r>
            <a:r>
              <a:rPr lang="en-US" sz="2000" dirty="0" err="1"/>
              <a:t>Owyang</a:t>
            </a:r>
            <a:r>
              <a:rPr lang="en-US" sz="2000" dirty="0"/>
              <a:t> (Partner at Altimeter Group)</a:t>
            </a:r>
          </a:p>
          <a:p>
            <a:endParaRPr lang="en-US" dirty="0"/>
          </a:p>
        </p:txBody>
      </p:sp>
      <p:pic>
        <p:nvPicPr>
          <p:cNvPr id="5" name="Shape 284"/>
          <p:cNvPicPr preferRelativeResize="0">
            <a:picLocks noGrp="1"/>
          </p:cNvPicPr>
          <p:nvPr>
            <p:ph type="pic" idx="1"/>
          </p:nvPr>
        </p:nvPicPr>
        <p:blipFill rotWithShape="1">
          <a:blip r:embed="rId3">
            <a:alphaModFix/>
          </a:blip>
          <a:srcRect t="34245" b="34245"/>
          <a:stretch/>
        </p:blipFill>
        <p:spPr>
          <a:prstGeom prst="rect">
            <a:avLst/>
          </a:prstGeom>
          <a:noFill/>
          <a:ln>
            <a:noFill/>
          </a:ln>
        </p:spPr>
      </p:pic>
    </p:spTree>
    <p:extLst>
      <p:ext uri="{BB962C8B-B14F-4D97-AF65-F5344CB8AC3E}">
        <p14:creationId xmlns:p14="http://schemas.microsoft.com/office/powerpoint/2010/main" val="346043174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Responsibly &amp; Ethically:</a:t>
            </a:r>
          </a:p>
        </p:txBody>
      </p:sp>
      <p:sp>
        <p:nvSpPr>
          <p:cNvPr id="3" name="Content Placeholder 2"/>
          <p:cNvSpPr>
            <a:spLocks noGrp="1"/>
          </p:cNvSpPr>
          <p:nvPr>
            <p:ph sz="half" idx="1"/>
          </p:nvPr>
        </p:nvSpPr>
        <p:spPr>
          <a:xfrm>
            <a:off x="443170" y="2268260"/>
            <a:ext cx="5422390" cy="4230306"/>
          </a:xfrm>
        </p:spPr>
        <p:txBody>
          <a:bodyPr/>
          <a:lstStyle/>
          <a:p>
            <a:pPr>
              <a:buFont typeface="Wingdings" panose="05000000000000000000" pitchFamily="2" charset="2"/>
              <a:buChar char="§"/>
            </a:pPr>
            <a:r>
              <a:rPr lang="en-US" sz="2400" dirty="0"/>
              <a:t>Be honest, be professional, and be kind. </a:t>
            </a:r>
          </a:p>
          <a:p>
            <a:pPr>
              <a:buFont typeface="Wingdings" panose="05000000000000000000" pitchFamily="2" charset="2"/>
              <a:buChar char="§"/>
            </a:pPr>
            <a:r>
              <a:rPr lang="en-US" sz="2400" dirty="0"/>
              <a:t>Always verify content with credible sources.</a:t>
            </a:r>
          </a:p>
          <a:p>
            <a:pPr>
              <a:buFont typeface="Wingdings" panose="05000000000000000000" pitchFamily="2" charset="2"/>
              <a:buChar char="§"/>
            </a:pPr>
            <a:r>
              <a:rPr lang="en-US" sz="2400" dirty="0"/>
              <a:t>Respect intellectual property rights.</a:t>
            </a:r>
          </a:p>
          <a:p>
            <a:pPr>
              <a:buFont typeface="Wingdings" panose="05000000000000000000" pitchFamily="2" charset="2"/>
              <a:buChar char="§"/>
            </a:pPr>
            <a:r>
              <a:rPr lang="en-US" sz="2400" dirty="0"/>
              <a:t>Honor others’ privacy.</a:t>
            </a:r>
          </a:p>
          <a:p>
            <a:pPr>
              <a:buFont typeface="Wingdings" panose="05000000000000000000" pitchFamily="2" charset="2"/>
              <a:buChar char="§"/>
            </a:pPr>
            <a:r>
              <a:rPr lang="en-US" sz="2400" dirty="0"/>
              <a:t>Do not post or release information that is considered confidential.</a:t>
            </a:r>
          </a:p>
          <a:p>
            <a:pPr marL="0" indent="0">
              <a:buNone/>
            </a:pP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64250" y="1920111"/>
            <a:ext cx="5686425" cy="4751495"/>
          </a:xfrm>
          <a:prstGeom prst="rect">
            <a:avLst/>
          </a:prstGeom>
        </p:spPr>
      </p:pic>
    </p:spTree>
    <p:extLst>
      <p:ext uri="{BB962C8B-B14F-4D97-AF65-F5344CB8AC3E}">
        <p14:creationId xmlns:p14="http://schemas.microsoft.com/office/powerpoint/2010/main" val="1212077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 Our Values:</a:t>
            </a:r>
            <a:r>
              <a:rPr lang="en-US" b="1" dirty="0"/>
              <a:t> </a:t>
            </a:r>
            <a:endParaRPr lang="en-US" dirty="0"/>
          </a:p>
        </p:txBody>
      </p:sp>
      <p:sp>
        <p:nvSpPr>
          <p:cNvPr id="3" name="Content Placeholder 2"/>
          <p:cNvSpPr>
            <a:spLocks noGrp="1"/>
          </p:cNvSpPr>
          <p:nvPr>
            <p:ph sz="half" idx="1"/>
          </p:nvPr>
        </p:nvSpPr>
        <p:spPr>
          <a:xfrm>
            <a:off x="581193" y="2228003"/>
            <a:ext cx="4560150" cy="3633047"/>
          </a:xfrm>
        </p:spPr>
        <p:txBody>
          <a:bodyPr/>
          <a:lstStyle/>
          <a:p>
            <a:pPr marL="0" indent="0">
              <a:buNone/>
            </a:pPr>
            <a:r>
              <a:rPr lang="en-US" sz="2400" dirty="0"/>
              <a:t>We recognize and value diversity of opinion within our church community, but as an employee, your followers may confuse your opinion with the official position of the church. </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0792" y="1968927"/>
            <a:ext cx="6265542" cy="4114373"/>
          </a:xfrm>
          <a:prstGeom prst="rect">
            <a:avLst/>
          </a:prstGeom>
        </p:spPr>
      </p:pic>
    </p:spTree>
    <p:extLst>
      <p:ext uri="{BB962C8B-B14F-4D97-AF65-F5344CB8AC3E}">
        <p14:creationId xmlns:p14="http://schemas.microsoft.com/office/powerpoint/2010/main" val="1327771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 Conflict:</a:t>
            </a:r>
          </a:p>
        </p:txBody>
      </p:sp>
      <p:sp>
        <p:nvSpPr>
          <p:cNvPr id="3" name="Content Placeholder 2"/>
          <p:cNvSpPr>
            <a:spLocks noGrp="1"/>
          </p:cNvSpPr>
          <p:nvPr>
            <p:ph sz="half" idx="1"/>
          </p:nvPr>
        </p:nvSpPr>
        <p:spPr>
          <a:xfrm>
            <a:off x="431668" y="2538203"/>
            <a:ext cx="5422390" cy="4319797"/>
          </a:xfrm>
        </p:spPr>
        <p:txBody>
          <a:bodyPr>
            <a:normAutofit/>
          </a:bodyPr>
          <a:lstStyle/>
          <a:p>
            <a:pPr marL="0" indent="0">
              <a:buNone/>
            </a:pPr>
            <a:r>
              <a:rPr lang="en-US" sz="2400" b="1" dirty="0"/>
              <a:t>Would someone know you are a Christian based on your social media? What values do you reflect?</a:t>
            </a:r>
            <a:br>
              <a:rPr lang="en-US" sz="2400" b="1" dirty="0"/>
            </a:br>
            <a:endParaRPr lang="en-US" sz="2400" b="1" dirty="0"/>
          </a:p>
          <a:p>
            <a:pPr>
              <a:buFont typeface="Wingdings" panose="05000000000000000000" pitchFamily="2" charset="2"/>
              <a:buChar char="§"/>
            </a:pPr>
            <a:r>
              <a:rPr lang="en-US" sz="2400" dirty="0"/>
              <a:t>Take it offline.</a:t>
            </a:r>
          </a:p>
          <a:p>
            <a:pPr>
              <a:buFont typeface="Wingdings" panose="05000000000000000000" pitchFamily="2" charset="2"/>
              <a:buChar char="§"/>
            </a:pPr>
            <a:r>
              <a:rPr lang="en-US" sz="2400" dirty="0"/>
              <a:t>Have a private discussion.</a:t>
            </a:r>
          </a:p>
          <a:p>
            <a:pPr>
              <a:buFont typeface="Wingdings" panose="05000000000000000000" pitchFamily="2" charset="2"/>
              <a:buChar char="§"/>
            </a:pPr>
            <a:r>
              <a:rPr lang="en-US" sz="2400" dirty="0"/>
              <a:t>Always show respect.</a:t>
            </a:r>
          </a:p>
          <a:p>
            <a:pPr>
              <a:buFont typeface="Wingdings" panose="05000000000000000000" pitchFamily="2" charset="2"/>
              <a:buChar char="§"/>
            </a:pPr>
            <a:r>
              <a:rPr lang="en-US" sz="2400" dirty="0"/>
              <a:t>Or in the case of trolls, simply block them or do not respond at all.</a:t>
            </a:r>
          </a:p>
          <a:p>
            <a:pPr marL="0" indent="0">
              <a:buNone/>
            </a:pPr>
            <a:endParaRPr lang="en-US" sz="2000" dirty="0"/>
          </a:p>
          <a:p>
            <a:pPr marL="0" indent="0">
              <a:buNone/>
            </a:pPr>
            <a:endParaRPr lang="en-US" dirty="0"/>
          </a:p>
        </p:txBody>
      </p:sp>
      <p:pic>
        <p:nvPicPr>
          <p:cNvPr id="4" name="Picture 3"/>
          <p:cNvPicPr>
            <a:picLocks noChangeAspect="1"/>
          </p:cNvPicPr>
          <p:nvPr/>
        </p:nvPicPr>
        <p:blipFill>
          <a:blip r:embed="rId3"/>
          <a:stretch>
            <a:fillRect/>
          </a:stretch>
        </p:blipFill>
        <p:spPr>
          <a:xfrm>
            <a:off x="5955269" y="1861656"/>
            <a:ext cx="5785882" cy="4850293"/>
          </a:xfrm>
          <a:prstGeom prst="rect">
            <a:avLst/>
          </a:prstGeom>
        </p:spPr>
      </p:pic>
    </p:spTree>
    <p:extLst>
      <p:ext uri="{BB962C8B-B14F-4D97-AF65-F5344CB8AC3E}">
        <p14:creationId xmlns:p14="http://schemas.microsoft.com/office/powerpoint/2010/main" val="1251370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927" y="938849"/>
            <a:ext cx="10239324" cy="5509200"/>
          </a:xfrm>
          <a:prstGeom prst="rect">
            <a:avLst/>
          </a:prstGeom>
          <a:noFill/>
        </p:spPr>
        <p:txBody>
          <a:bodyPr wrap="square" rtlCol="0">
            <a:spAutoFit/>
          </a:bodyPr>
          <a:lstStyle/>
          <a:p>
            <a:pPr algn="ctr"/>
            <a:r>
              <a:rPr lang="en-US" sz="4400" dirty="0"/>
              <a:t>“He who is careless and heedless in uttering words or in writing words for publication to be sent broadcast into the world, sending forth expressions that can never be taken back, is disqualifying himself to be entrusted with the sacred work that devolves upon Christ’s followers at this time. </a:t>
            </a:r>
            <a:br>
              <a:rPr lang="en-US" sz="4400" dirty="0"/>
            </a:br>
            <a:r>
              <a:rPr lang="en-US" sz="4400" i="1" dirty="0"/>
              <a:t>Counsels to Writers and Editors 61.1</a:t>
            </a:r>
            <a:r>
              <a:rPr lang="en-US" sz="4400" dirty="0"/>
              <a:t>, EGW</a:t>
            </a:r>
          </a:p>
        </p:txBody>
      </p:sp>
    </p:spTree>
    <p:extLst>
      <p:ext uri="{BB962C8B-B14F-4D97-AF65-F5344CB8AC3E}">
        <p14:creationId xmlns:p14="http://schemas.microsoft.com/office/powerpoint/2010/main" val="2107663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 Your Work Family:</a:t>
            </a:r>
          </a:p>
        </p:txBody>
      </p:sp>
      <p:sp>
        <p:nvSpPr>
          <p:cNvPr id="3" name="Content Placeholder 2"/>
          <p:cNvSpPr>
            <a:spLocks noGrp="1"/>
          </p:cNvSpPr>
          <p:nvPr>
            <p:ph sz="half" idx="1"/>
          </p:nvPr>
        </p:nvSpPr>
        <p:spPr>
          <a:xfrm>
            <a:off x="414416" y="2233754"/>
            <a:ext cx="5422390" cy="3633047"/>
          </a:xfrm>
        </p:spPr>
        <p:txBody>
          <a:bodyPr/>
          <a:lstStyle/>
          <a:p>
            <a:pPr>
              <a:buFont typeface="Wingdings" panose="05000000000000000000" pitchFamily="2" charset="2"/>
              <a:buChar char="§"/>
            </a:pPr>
            <a:r>
              <a:rPr lang="en-US" sz="2400" dirty="0"/>
              <a:t>We are all connected online, and you CANNOT control how far your post reaches. </a:t>
            </a:r>
          </a:p>
          <a:p>
            <a:pPr>
              <a:buFont typeface="Wingdings" panose="05000000000000000000" pitchFamily="2" charset="2"/>
              <a:buChar char="§"/>
            </a:pPr>
            <a:r>
              <a:rPr lang="en-US" sz="2400" dirty="0"/>
              <a:t>Resolve work issues privately (offline).</a:t>
            </a:r>
          </a:p>
          <a:p>
            <a:pPr>
              <a:buFont typeface="Wingdings" panose="05000000000000000000" pitchFamily="2" charset="2"/>
              <a:buChar char="§"/>
            </a:pPr>
            <a:r>
              <a:rPr lang="en-US" sz="2400" dirty="0"/>
              <a:t>Seek counsel.</a:t>
            </a:r>
          </a:p>
          <a:p>
            <a:pPr>
              <a:buFont typeface="Wingdings" panose="05000000000000000000" pitchFamily="2" charset="2"/>
              <a:buChar char="§"/>
            </a:pPr>
            <a:r>
              <a:rPr lang="en-US" sz="2400" dirty="0"/>
              <a:t>Direct your concerns to HR. </a:t>
            </a:r>
          </a:p>
          <a:p>
            <a:pPr marL="0" indent="0">
              <a:buNone/>
            </a:pP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12611" y="2119313"/>
            <a:ext cx="5795817" cy="4383087"/>
          </a:xfrm>
          <a:prstGeom prst="rect">
            <a:avLst/>
          </a:prstGeom>
        </p:spPr>
      </p:pic>
    </p:spTree>
    <p:extLst>
      <p:ext uri="{BB962C8B-B14F-4D97-AF65-F5344CB8AC3E}">
        <p14:creationId xmlns:p14="http://schemas.microsoft.com/office/powerpoint/2010/main" val="1958827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Us Informed:</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5543" b="11289"/>
          <a:stretch/>
        </p:blipFill>
        <p:spPr>
          <a:xfrm>
            <a:off x="444339" y="1949570"/>
            <a:ext cx="11290426" cy="4646762"/>
          </a:xfrm>
          <a:prstGeom prst="rect">
            <a:avLst/>
          </a:prstGeom>
        </p:spPr>
      </p:pic>
    </p:spTree>
    <p:extLst>
      <p:ext uri="{BB962C8B-B14F-4D97-AF65-F5344CB8AC3E}">
        <p14:creationId xmlns:p14="http://schemas.microsoft.com/office/powerpoint/2010/main" val="3868444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all share the same goal</a:t>
            </a:r>
          </a:p>
        </p:txBody>
      </p:sp>
      <p:sp>
        <p:nvSpPr>
          <p:cNvPr id="3" name="Content Placeholder 2"/>
          <p:cNvSpPr>
            <a:spLocks noGrp="1"/>
          </p:cNvSpPr>
          <p:nvPr>
            <p:ph sz="half" idx="1"/>
          </p:nvPr>
        </p:nvSpPr>
        <p:spPr>
          <a:xfrm>
            <a:off x="581193" y="2228003"/>
            <a:ext cx="6032392" cy="3633047"/>
          </a:xfrm>
        </p:spPr>
        <p:txBody>
          <a:bodyPr/>
          <a:lstStyle/>
          <a:p>
            <a:pPr marL="0" indent="0">
              <a:buNone/>
            </a:pPr>
            <a:r>
              <a:rPr lang="en-US" sz="3200" dirty="0"/>
              <a:t>If you are unsure whether or not to share something online, err on the safe side and simply don’t. </a:t>
            </a:r>
          </a:p>
          <a:p>
            <a:endParaRPr lang="en-US" dirty="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34201" y="1979613"/>
            <a:ext cx="4791868" cy="4791868"/>
          </a:xfrm>
          <a:prstGeom prst="rect">
            <a:avLst/>
          </a:prstGeom>
        </p:spPr>
      </p:pic>
    </p:spTree>
    <p:extLst>
      <p:ext uri="{BB962C8B-B14F-4D97-AF65-F5344CB8AC3E}">
        <p14:creationId xmlns:p14="http://schemas.microsoft.com/office/powerpoint/2010/main" val="1231304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Freedom of speech does not mean freedom from consequences</a:t>
            </a:r>
          </a:p>
        </p:txBody>
      </p:sp>
      <p:sp>
        <p:nvSpPr>
          <p:cNvPr id="3" name="Content Placeholder 2"/>
          <p:cNvSpPr>
            <a:spLocks noGrp="1"/>
          </p:cNvSpPr>
          <p:nvPr>
            <p:ph sz="half" idx="1"/>
          </p:nvPr>
        </p:nvSpPr>
        <p:spPr>
          <a:xfrm>
            <a:off x="468876" y="2705332"/>
            <a:ext cx="11631109" cy="3633047"/>
          </a:xfrm>
        </p:spPr>
        <p:txBody>
          <a:bodyPr>
            <a:normAutofit fontScale="92500"/>
          </a:bodyPr>
          <a:lstStyle/>
          <a:p>
            <a:pPr marL="0" indent="0">
              <a:buNone/>
            </a:pPr>
            <a:r>
              <a:rPr lang="en-US" sz="3500" b="1" dirty="0"/>
              <a:t>You could:</a:t>
            </a:r>
            <a:endParaRPr lang="en-US" sz="3500" dirty="0"/>
          </a:p>
          <a:p>
            <a:pPr lvl="0">
              <a:buFont typeface="Wingdings" panose="05000000000000000000" pitchFamily="2" charset="2"/>
              <a:buChar char="§"/>
            </a:pPr>
            <a:r>
              <a:rPr lang="en-US" sz="3500" dirty="0"/>
              <a:t>Inhibit our ability to accomplish our mission.</a:t>
            </a:r>
          </a:p>
          <a:p>
            <a:pPr lvl="0">
              <a:buFont typeface="Wingdings" panose="05000000000000000000" pitchFamily="2" charset="2"/>
              <a:buChar char="§"/>
            </a:pPr>
            <a:r>
              <a:rPr lang="en-US" sz="3500" dirty="0"/>
              <a:t>Turn someone away from the church.</a:t>
            </a:r>
          </a:p>
          <a:p>
            <a:pPr lvl="0">
              <a:buFont typeface="Wingdings" panose="05000000000000000000" pitchFamily="2" charset="2"/>
              <a:buChar char="§"/>
            </a:pPr>
            <a:r>
              <a:rPr lang="en-US" sz="3500" dirty="0"/>
              <a:t>Get your organization in legal trouble with partners or members.</a:t>
            </a:r>
          </a:p>
          <a:p>
            <a:pPr lvl="0">
              <a:buFont typeface="Wingdings" panose="05000000000000000000" pitchFamily="2" charset="2"/>
              <a:buChar char="§"/>
            </a:pPr>
            <a:r>
              <a:rPr lang="en-US" sz="3500" dirty="0"/>
              <a:t>Get fired.</a:t>
            </a:r>
          </a:p>
          <a:p>
            <a:endParaRPr lang="en-US" dirty="0"/>
          </a:p>
        </p:txBody>
      </p:sp>
    </p:spTree>
    <p:extLst>
      <p:ext uri="{BB962C8B-B14F-4D97-AF65-F5344CB8AC3E}">
        <p14:creationId xmlns:p14="http://schemas.microsoft.com/office/powerpoint/2010/main" val="2556033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summary</a:t>
            </a:r>
          </a:p>
        </p:txBody>
      </p:sp>
      <p:sp>
        <p:nvSpPr>
          <p:cNvPr id="3" name="Content Placeholder 2"/>
          <p:cNvSpPr>
            <a:spLocks noGrp="1"/>
          </p:cNvSpPr>
          <p:nvPr>
            <p:ph sz="half" idx="1"/>
          </p:nvPr>
        </p:nvSpPr>
        <p:spPr>
          <a:xfrm>
            <a:off x="581192" y="2228003"/>
            <a:ext cx="11127729" cy="5639288"/>
          </a:xfrm>
        </p:spPr>
        <p:txBody>
          <a:bodyPr/>
          <a:lstStyle/>
          <a:p>
            <a:endParaRPr lang="en-US" dirty="0"/>
          </a:p>
          <a:p>
            <a:endParaRPr lang="en-US" dirty="0"/>
          </a:p>
          <a:p>
            <a:endParaRPr lang="en-US" dirty="0"/>
          </a:p>
        </p:txBody>
      </p:sp>
      <p:sp>
        <p:nvSpPr>
          <p:cNvPr id="4" name="TextBox 3"/>
          <p:cNvSpPr txBox="1"/>
          <p:nvPr/>
        </p:nvSpPr>
        <p:spPr>
          <a:xfrm>
            <a:off x="454323" y="2228002"/>
            <a:ext cx="8183593" cy="3108543"/>
          </a:xfrm>
          <a:prstGeom prst="rect">
            <a:avLst/>
          </a:prstGeom>
          <a:noFill/>
        </p:spPr>
        <p:txBody>
          <a:bodyPr wrap="square" rtlCol="0">
            <a:spAutoFit/>
          </a:bodyPr>
          <a:lstStyle/>
          <a:p>
            <a:pPr marL="285750" indent="-285750">
              <a:buClr>
                <a:schemeClr val="accent2"/>
              </a:buClr>
              <a:buFont typeface="Wingdings" panose="05000000000000000000" pitchFamily="2" charset="2"/>
              <a:buChar char="§"/>
            </a:pPr>
            <a:r>
              <a:rPr lang="en-US" sz="2800" dirty="0"/>
              <a:t>Think before you post.</a:t>
            </a:r>
          </a:p>
          <a:p>
            <a:pPr marL="285750" indent="-285750">
              <a:buClr>
                <a:schemeClr val="accent2"/>
              </a:buClr>
              <a:buFont typeface="Wingdings" panose="05000000000000000000" pitchFamily="2" charset="2"/>
              <a:buChar char="§"/>
            </a:pPr>
            <a:r>
              <a:rPr lang="en-US" sz="2800" dirty="0"/>
              <a:t>Be a living testimony.</a:t>
            </a:r>
          </a:p>
          <a:p>
            <a:pPr marL="285750" indent="-285750">
              <a:buClr>
                <a:schemeClr val="accent2"/>
              </a:buClr>
              <a:buFont typeface="Wingdings" panose="05000000000000000000" pitchFamily="2" charset="2"/>
              <a:buChar char="§"/>
            </a:pPr>
            <a:r>
              <a:rPr lang="en-US" sz="2800" dirty="0"/>
              <a:t>Act responsibly and reflect Christ always.</a:t>
            </a:r>
          </a:p>
          <a:p>
            <a:pPr marL="285750" indent="-285750">
              <a:buClr>
                <a:schemeClr val="accent2"/>
              </a:buClr>
              <a:buFont typeface="Wingdings" panose="05000000000000000000" pitchFamily="2" charset="2"/>
              <a:buChar char="§"/>
            </a:pPr>
            <a:r>
              <a:rPr lang="en-US" sz="2800" dirty="0"/>
              <a:t>Avoid conflict and controversial topics.</a:t>
            </a:r>
          </a:p>
          <a:p>
            <a:pPr marL="285750" indent="-285750">
              <a:buClr>
                <a:schemeClr val="accent2"/>
              </a:buClr>
              <a:buFont typeface="Wingdings" panose="05000000000000000000" pitchFamily="2" charset="2"/>
              <a:buChar char="§"/>
            </a:pPr>
            <a:r>
              <a:rPr lang="en-US" sz="2800" dirty="0"/>
              <a:t>Protect your work family; resolve issues internally.</a:t>
            </a:r>
          </a:p>
          <a:p>
            <a:pPr marL="285750" indent="-285750">
              <a:buClr>
                <a:schemeClr val="accent2"/>
              </a:buClr>
              <a:buFont typeface="Wingdings" panose="05000000000000000000" pitchFamily="2" charset="2"/>
              <a:buChar char="§"/>
            </a:pPr>
            <a:r>
              <a:rPr lang="en-US" sz="2800" dirty="0"/>
              <a:t>Keep us informed.</a:t>
            </a:r>
          </a:p>
          <a:p>
            <a:pPr marL="285750" indent="-285750">
              <a:buClr>
                <a:schemeClr val="accent2"/>
              </a:buClr>
              <a:buFont typeface="Wingdings" panose="05000000000000000000" pitchFamily="2" charset="2"/>
              <a:buChar char="§"/>
            </a:pPr>
            <a:r>
              <a:rPr lang="en-US" sz="2800" dirty="0"/>
              <a:t>Err on the safe side.</a:t>
            </a:r>
          </a:p>
        </p:txBody>
      </p:sp>
      <p:pic>
        <p:nvPicPr>
          <p:cNvPr id="5" name="Picture 4"/>
          <p:cNvPicPr>
            <a:picLocks noChangeAspect="1"/>
          </p:cNvPicPr>
          <p:nvPr/>
        </p:nvPicPr>
        <p:blipFill>
          <a:blip r:embed="rId3"/>
          <a:stretch>
            <a:fillRect/>
          </a:stretch>
        </p:blipFill>
        <p:spPr>
          <a:xfrm>
            <a:off x="6905710" y="2079571"/>
            <a:ext cx="4603580" cy="4273657"/>
          </a:xfrm>
          <a:prstGeom prst="rect">
            <a:avLst/>
          </a:prstGeom>
        </p:spPr>
      </p:pic>
    </p:spTree>
    <p:extLst>
      <p:ext uri="{BB962C8B-B14F-4D97-AF65-F5344CB8AC3E}">
        <p14:creationId xmlns:p14="http://schemas.microsoft.com/office/powerpoint/2010/main" val="364729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be covered</a:t>
            </a:r>
          </a:p>
        </p:txBody>
      </p:sp>
      <p:sp>
        <p:nvSpPr>
          <p:cNvPr id="3" name="TextBox 2"/>
          <p:cNvSpPr txBox="1"/>
          <p:nvPr/>
        </p:nvSpPr>
        <p:spPr>
          <a:xfrm>
            <a:off x="438926" y="2227158"/>
            <a:ext cx="6905029" cy="4031873"/>
          </a:xfrm>
          <a:prstGeom prst="rect">
            <a:avLst/>
          </a:prstGeom>
          <a:noFill/>
        </p:spPr>
        <p:txBody>
          <a:bodyPr wrap="square" rtlCol="0">
            <a:spAutoFit/>
          </a:bodyPr>
          <a:lstStyle/>
          <a:p>
            <a:pPr marL="285750" indent="-285750">
              <a:buFont typeface="Wingdings" panose="05000000000000000000" pitchFamily="2" charset="2"/>
              <a:buChar char="§"/>
            </a:pPr>
            <a:r>
              <a:rPr lang="en-US" sz="2400" dirty="0"/>
              <a:t>General Tips for Protecting Yourself Online </a:t>
            </a:r>
            <a:br>
              <a:rPr lang="en-US" sz="2400" dirty="0"/>
            </a:br>
            <a:endParaRPr lang="en-US" sz="2400" dirty="0"/>
          </a:p>
          <a:p>
            <a:pPr marL="285750" indent="-285750">
              <a:buFont typeface="Wingdings" panose="05000000000000000000" pitchFamily="2" charset="2"/>
              <a:buChar char="§"/>
            </a:pPr>
            <a:r>
              <a:rPr lang="en-US" sz="2400" dirty="0"/>
              <a:t>Employee Guidelines </a:t>
            </a:r>
            <a:br>
              <a:rPr lang="en-US" sz="2400" dirty="0"/>
            </a:br>
            <a:endParaRPr lang="en-US" sz="2400" dirty="0"/>
          </a:p>
          <a:p>
            <a:pPr marL="285750" indent="-285750">
              <a:buFont typeface="Wingdings" panose="05000000000000000000" pitchFamily="2" charset="2"/>
              <a:buChar char="§"/>
            </a:pPr>
            <a:r>
              <a:rPr lang="en-US" sz="2400" dirty="0"/>
              <a:t>Copyright Laws </a:t>
            </a:r>
            <a:br>
              <a:rPr lang="en-US" sz="2400" dirty="0"/>
            </a:br>
            <a:endParaRPr lang="en-US" sz="2400" dirty="0"/>
          </a:p>
          <a:p>
            <a:pPr marL="285750" indent="-285750">
              <a:buFont typeface="Wingdings" panose="05000000000000000000" pitchFamily="2" charset="2"/>
              <a:buChar char="§"/>
            </a:pPr>
            <a:r>
              <a:rPr lang="en-US" sz="2400" dirty="0"/>
              <a:t>Tips for Managing Work Accounts</a:t>
            </a:r>
            <a:br>
              <a:rPr lang="en-US" sz="2400" dirty="0"/>
            </a:br>
            <a:endParaRPr lang="en-US" sz="2400" dirty="0"/>
          </a:p>
          <a:p>
            <a:pPr marL="285750" indent="-285750">
              <a:buFont typeface="Wingdings" panose="05000000000000000000" pitchFamily="2" charset="2"/>
              <a:buChar char="§"/>
            </a:pPr>
            <a:r>
              <a:rPr lang="en-US" sz="2400" dirty="0"/>
              <a:t>Live Demonstrations and Questions</a:t>
            </a:r>
          </a:p>
          <a:p>
            <a:br>
              <a:rPr lang="en-US" sz="2000" dirty="0"/>
            </a:br>
            <a:endParaRPr lang="en-US" sz="2000" dirty="0"/>
          </a:p>
        </p:txBody>
      </p:sp>
      <p:pic>
        <p:nvPicPr>
          <p:cNvPr id="4" name="Picture 3"/>
          <p:cNvPicPr>
            <a:picLocks noChangeAspect="1"/>
          </p:cNvPicPr>
          <p:nvPr/>
        </p:nvPicPr>
        <p:blipFill>
          <a:blip r:embed="rId3"/>
          <a:stretch>
            <a:fillRect/>
          </a:stretch>
        </p:blipFill>
        <p:spPr>
          <a:xfrm>
            <a:off x="7064828" y="1970313"/>
            <a:ext cx="4816929" cy="4816929"/>
          </a:xfrm>
          <a:prstGeom prst="rect">
            <a:avLst/>
          </a:prstGeom>
        </p:spPr>
      </p:pic>
    </p:spTree>
    <p:extLst>
      <p:ext uri="{BB962C8B-B14F-4D97-AF65-F5344CB8AC3E}">
        <p14:creationId xmlns:p14="http://schemas.microsoft.com/office/powerpoint/2010/main" val="3952085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work accounts</a:t>
            </a:r>
          </a:p>
        </p:txBody>
      </p:sp>
      <p:sp>
        <p:nvSpPr>
          <p:cNvPr id="3" name="Text Placeholder 2"/>
          <p:cNvSpPr>
            <a:spLocks noGrp="1"/>
          </p:cNvSpPr>
          <p:nvPr>
            <p:ph type="body" idx="1"/>
          </p:nvPr>
        </p:nvSpPr>
        <p:spPr/>
        <p:txBody>
          <a:bodyPr/>
          <a:lstStyle/>
          <a:p>
            <a:r>
              <a:rPr lang="en-US" dirty="0"/>
              <a:t>Preventing problems before they start</a:t>
            </a:r>
          </a:p>
        </p:txBody>
      </p:sp>
    </p:spTree>
    <p:extLst>
      <p:ext uri="{BB962C8B-B14F-4D97-AF65-F5344CB8AC3E}">
        <p14:creationId xmlns:p14="http://schemas.microsoft.com/office/powerpoint/2010/main" val="3881182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 management</a:t>
            </a:r>
          </a:p>
        </p:txBody>
      </p:sp>
      <p:sp>
        <p:nvSpPr>
          <p:cNvPr id="3" name="Content Placeholder 2"/>
          <p:cNvSpPr>
            <a:spLocks noGrp="1"/>
          </p:cNvSpPr>
          <p:nvPr>
            <p:ph sz="half" idx="1"/>
          </p:nvPr>
        </p:nvSpPr>
        <p:spPr>
          <a:xfrm>
            <a:off x="460422" y="2228003"/>
            <a:ext cx="5831109" cy="4397084"/>
          </a:xfrm>
        </p:spPr>
        <p:txBody>
          <a:bodyPr>
            <a:normAutofit fontScale="92500"/>
          </a:bodyPr>
          <a:lstStyle/>
          <a:p>
            <a:r>
              <a:rPr lang="en-US" sz="2200" dirty="0"/>
              <a:t>Create a separate work Facebook account to manage official pages.</a:t>
            </a:r>
          </a:p>
          <a:p>
            <a:r>
              <a:rPr lang="en-US" sz="2200" dirty="0"/>
              <a:t>Facebook pages should have more than one staff admin on the page to prevent lock-out.</a:t>
            </a:r>
          </a:p>
          <a:p>
            <a:r>
              <a:rPr lang="en-US" sz="2200" dirty="0"/>
              <a:t>Never connect work profiles to private email addresses or even personal work email addresses.</a:t>
            </a:r>
          </a:p>
          <a:p>
            <a:r>
              <a:rPr lang="en-US" sz="2200" dirty="0"/>
              <a:t>Create a dedicated social media address (</a:t>
            </a:r>
            <a:r>
              <a:rPr lang="en-US" sz="2200" b="1" dirty="0">
                <a:solidFill>
                  <a:schemeClr val="accent2"/>
                </a:solidFill>
              </a:rPr>
              <a:t>socialmedia@yourministry.com</a:t>
            </a:r>
            <a:r>
              <a:rPr lang="en-US" sz="2200" dirty="0"/>
              <a:t>) for your organization and grant multiple people access.</a:t>
            </a:r>
          </a:p>
          <a:p>
            <a:r>
              <a:rPr lang="en-US" sz="2200" dirty="0"/>
              <a:t>Connect accounts like Twitter, Instagram, and Hootsuite to the work social media email address.</a:t>
            </a:r>
          </a:p>
          <a:p>
            <a:endParaRPr lang="en-US" dirty="0"/>
          </a:p>
        </p:txBody>
      </p:sp>
      <p:pic>
        <p:nvPicPr>
          <p:cNvPr id="5" name="Content Placeholder 4"/>
          <p:cNvPicPr>
            <a:picLocks noGrp="1" noChangeAspect="1"/>
          </p:cNvPicPr>
          <p:nvPr>
            <p:ph sz="half" idx="2"/>
          </p:nvPr>
        </p:nvPicPr>
        <p:blipFill rotWithShape="1">
          <a:blip r:embed="rId3"/>
          <a:srcRect b="9240"/>
          <a:stretch/>
        </p:blipFill>
        <p:spPr>
          <a:xfrm>
            <a:off x="6925934" y="1951457"/>
            <a:ext cx="4836318" cy="4389437"/>
          </a:xfrm>
        </p:spPr>
      </p:pic>
    </p:spTree>
    <p:extLst>
      <p:ext uri="{BB962C8B-B14F-4D97-AF65-F5344CB8AC3E}">
        <p14:creationId xmlns:p14="http://schemas.microsoft.com/office/powerpoint/2010/main" val="2517706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underage members</a:t>
            </a:r>
          </a:p>
        </p:txBody>
      </p:sp>
      <p:sp>
        <p:nvSpPr>
          <p:cNvPr id="3" name="Content Placeholder 2"/>
          <p:cNvSpPr>
            <a:spLocks noGrp="1"/>
          </p:cNvSpPr>
          <p:nvPr>
            <p:ph sz="half" idx="1"/>
          </p:nvPr>
        </p:nvSpPr>
        <p:spPr>
          <a:xfrm>
            <a:off x="347008" y="1854192"/>
            <a:ext cx="5555009" cy="4494850"/>
          </a:xfrm>
        </p:spPr>
        <p:txBody>
          <a:bodyPr/>
          <a:lstStyle/>
          <a:p>
            <a:r>
              <a:rPr lang="en-US" sz="2400" dirty="0"/>
              <a:t>Be careful about what personal information you share about members, especially children such as full name, school, address, age, location, etc.</a:t>
            </a:r>
          </a:p>
          <a:p>
            <a:r>
              <a:rPr lang="en-US" sz="2400" dirty="0">
                <a:solidFill>
                  <a:schemeClr val="tx1"/>
                </a:solidFill>
              </a:rPr>
              <a:t>Avoid images of underage children’s faces unless a </a:t>
            </a:r>
            <a:r>
              <a:rPr lang="en-US" sz="2400" b="1" dirty="0">
                <a:solidFill>
                  <a:schemeClr val="accent2"/>
                </a:solidFill>
              </a:rPr>
              <a:t>photography waiver or release form</a:t>
            </a:r>
            <a:r>
              <a:rPr lang="en-US" sz="2400" dirty="0">
                <a:solidFill>
                  <a:schemeClr val="tx1"/>
                </a:solidFill>
              </a:rPr>
              <a:t> has been signed by a parent or legal guardian.</a:t>
            </a:r>
            <a:endParaRPr lang="en-US" dirty="0"/>
          </a:p>
        </p:txBody>
      </p:sp>
      <p:pic>
        <p:nvPicPr>
          <p:cNvPr id="5" name="Content Placeholder 4"/>
          <p:cNvPicPr>
            <a:picLocks noGrp="1" noChangeAspect="1"/>
          </p:cNvPicPr>
          <p:nvPr>
            <p:ph sz="half" idx="2"/>
          </p:nvPr>
        </p:nvPicPr>
        <p:blipFill>
          <a:blip r:embed="rId3"/>
          <a:stretch>
            <a:fillRect/>
          </a:stretch>
        </p:blipFill>
        <p:spPr>
          <a:xfrm>
            <a:off x="5902017" y="2075826"/>
            <a:ext cx="5842308" cy="3816974"/>
          </a:xfrm>
        </p:spPr>
      </p:pic>
    </p:spTree>
    <p:extLst>
      <p:ext uri="{BB962C8B-B14F-4D97-AF65-F5344CB8AC3E}">
        <p14:creationId xmlns:p14="http://schemas.microsoft.com/office/powerpoint/2010/main" val="950921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Communicating with young people</a:t>
            </a:r>
          </a:p>
        </p:txBody>
      </p:sp>
      <p:sp>
        <p:nvSpPr>
          <p:cNvPr id="3" name="Content Placeholder 2"/>
          <p:cNvSpPr>
            <a:spLocks noGrp="1"/>
          </p:cNvSpPr>
          <p:nvPr>
            <p:ph sz="half" idx="1"/>
          </p:nvPr>
        </p:nvSpPr>
        <p:spPr>
          <a:xfrm>
            <a:off x="470844" y="2102945"/>
            <a:ext cx="5856607" cy="4601025"/>
          </a:xfrm>
        </p:spPr>
        <p:txBody>
          <a:bodyPr>
            <a:normAutofit lnSpcReduction="10000"/>
          </a:bodyPr>
          <a:lstStyle/>
          <a:p>
            <a:r>
              <a:rPr lang="en-US" sz="2400" dirty="0"/>
              <a:t>Avoid private conversations with underage followers or members on </a:t>
            </a:r>
            <a:r>
              <a:rPr lang="en-US" sz="2400" u="sng" dirty="0"/>
              <a:t>personal</a:t>
            </a:r>
            <a:r>
              <a:rPr lang="en-US" sz="2400" dirty="0"/>
              <a:t> social media accounts.</a:t>
            </a:r>
          </a:p>
          <a:p>
            <a:r>
              <a:rPr lang="en-US" sz="2400" dirty="0"/>
              <a:t>Engage with them only from the official ministry accounts to answer questions, respond to comments, and meet their needs. </a:t>
            </a:r>
          </a:p>
          <a:p>
            <a:r>
              <a:rPr lang="en-US" sz="2400" dirty="0"/>
              <a:t>In case of emergency or a child appears at risk, please contact the proper authorities immediately. </a:t>
            </a:r>
          </a:p>
          <a:p>
            <a:r>
              <a:rPr lang="en-US" sz="2400" dirty="0"/>
              <a:t>Transparency is key to protecting yourself, the organization, and the child.</a:t>
            </a:r>
          </a:p>
          <a:p>
            <a:pPr marL="0" indent="0">
              <a:buNone/>
            </a:pPr>
            <a:endParaRPr lang="en-US" dirty="0"/>
          </a:p>
        </p:txBody>
      </p:sp>
      <p:pic>
        <p:nvPicPr>
          <p:cNvPr id="5" name="Content Placeholder 4"/>
          <p:cNvPicPr>
            <a:picLocks noGrp="1" noChangeAspect="1"/>
          </p:cNvPicPr>
          <p:nvPr>
            <p:ph sz="half" idx="2"/>
          </p:nvPr>
        </p:nvPicPr>
        <p:blipFill>
          <a:blip r:embed="rId3"/>
          <a:stretch>
            <a:fillRect/>
          </a:stretch>
        </p:blipFill>
        <p:spPr>
          <a:xfrm>
            <a:off x="6591300" y="1941513"/>
            <a:ext cx="5159528" cy="4446273"/>
          </a:xfrm>
        </p:spPr>
      </p:pic>
    </p:spTree>
    <p:extLst>
      <p:ext uri="{BB962C8B-B14F-4D97-AF65-F5344CB8AC3E}">
        <p14:creationId xmlns:p14="http://schemas.microsoft.com/office/powerpoint/2010/main" val="4108720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 laws</a:t>
            </a:r>
          </a:p>
        </p:txBody>
      </p:sp>
      <p:sp>
        <p:nvSpPr>
          <p:cNvPr id="3" name="Text Placeholder 2"/>
          <p:cNvSpPr>
            <a:spLocks noGrp="1"/>
          </p:cNvSpPr>
          <p:nvPr>
            <p:ph type="body" idx="1"/>
          </p:nvPr>
        </p:nvSpPr>
        <p:spPr/>
        <p:txBody>
          <a:bodyPr/>
          <a:lstStyle/>
          <a:p>
            <a:r>
              <a:rPr lang="en-US" dirty="0"/>
              <a:t>Avoiding trouble</a:t>
            </a:r>
          </a:p>
        </p:txBody>
      </p:sp>
    </p:spTree>
    <p:extLst>
      <p:ext uri="{BB962C8B-B14F-4D97-AF65-F5344CB8AC3E}">
        <p14:creationId xmlns:p14="http://schemas.microsoft.com/office/powerpoint/2010/main" val="1758897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Highlights to keep in mind</a:t>
            </a:r>
          </a:p>
        </p:txBody>
      </p:sp>
      <p:sp>
        <p:nvSpPr>
          <p:cNvPr id="3" name="Content Placeholder 2"/>
          <p:cNvSpPr>
            <a:spLocks noGrp="1"/>
          </p:cNvSpPr>
          <p:nvPr>
            <p:ph sz="half" idx="1"/>
          </p:nvPr>
        </p:nvSpPr>
        <p:spPr>
          <a:xfrm>
            <a:off x="391412" y="2527052"/>
            <a:ext cx="5422390" cy="4586865"/>
          </a:xfrm>
        </p:spPr>
        <p:txBody>
          <a:bodyPr>
            <a:normAutofit/>
          </a:bodyPr>
          <a:lstStyle/>
          <a:p>
            <a:r>
              <a:rPr lang="en-US" dirty="0"/>
              <a:t>Just because something is on the internet, it doesn’t mean it is in the public domain.</a:t>
            </a:r>
          </a:p>
          <a:p>
            <a:r>
              <a:rPr lang="en-US" dirty="0"/>
              <a:t>It is generally okay to share items that are on social media; that is the purpose of social media. However, do not claim it as your original work and give credit to the creator.</a:t>
            </a:r>
          </a:p>
          <a:p>
            <a:r>
              <a:rPr lang="en-US" dirty="0"/>
              <a:t>Understand that you are giving up some of your ownership rights when posting; always read the terms and conditions.</a:t>
            </a:r>
          </a:p>
          <a:p>
            <a:r>
              <a:rPr lang="en-US" dirty="0"/>
              <a:t>When creating posts, use public domain, fair use or purchased stock images to avoid copyright infringement.</a:t>
            </a:r>
          </a:p>
          <a:p>
            <a:r>
              <a:rPr lang="en-US" b="1" dirty="0"/>
              <a:t>For more on copyright and trademark basics, visit:</a:t>
            </a:r>
            <a:r>
              <a:rPr lang="en-US" dirty="0"/>
              <a:t> </a:t>
            </a:r>
            <a:r>
              <a:rPr lang="en-US" dirty="0">
                <a:hlinkClick r:id="rId3"/>
              </a:rPr>
              <a:t>http://www.sdadata.org/resources.html</a:t>
            </a:r>
            <a:endParaRPr lang="en-US" dirty="0"/>
          </a:p>
          <a:p>
            <a:endParaRPr lang="en-US" dirty="0"/>
          </a:p>
          <a:p>
            <a:endParaRPr lang="en-US" dirty="0"/>
          </a:p>
        </p:txBody>
      </p:sp>
      <p:pic>
        <p:nvPicPr>
          <p:cNvPr id="5" name="Content Placeholder 4"/>
          <p:cNvPicPr>
            <a:picLocks noGrp="1" noChangeAspect="1"/>
          </p:cNvPicPr>
          <p:nvPr>
            <p:ph sz="half" idx="2"/>
          </p:nvPr>
        </p:nvPicPr>
        <p:blipFill>
          <a:blip r:embed="rId4"/>
          <a:stretch>
            <a:fillRect/>
          </a:stretch>
        </p:blipFill>
        <p:spPr>
          <a:xfrm>
            <a:off x="6781800" y="2259013"/>
            <a:ext cx="5062955" cy="4263009"/>
          </a:xfrm>
        </p:spPr>
      </p:pic>
    </p:spTree>
    <p:extLst>
      <p:ext uri="{BB962C8B-B14F-4D97-AF65-F5344CB8AC3E}">
        <p14:creationId xmlns:p14="http://schemas.microsoft.com/office/powerpoint/2010/main" val="1618203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low cost images?</a:t>
            </a:r>
          </a:p>
        </p:txBody>
      </p:sp>
      <p:sp>
        <p:nvSpPr>
          <p:cNvPr id="3" name="Content Placeholder 2"/>
          <p:cNvSpPr>
            <a:spLocks noGrp="1"/>
          </p:cNvSpPr>
          <p:nvPr>
            <p:ph sz="half" idx="1"/>
          </p:nvPr>
        </p:nvSpPr>
        <p:spPr>
          <a:xfrm>
            <a:off x="529435" y="1980713"/>
            <a:ext cx="5422390" cy="4529355"/>
          </a:xfrm>
        </p:spPr>
        <p:txBody>
          <a:bodyPr>
            <a:normAutofit/>
          </a:bodyPr>
          <a:lstStyle/>
          <a:p>
            <a:pPr marL="0" indent="0">
              <a:buNone/>
            </a:pPr>
            <a:r>
              <a:rPr lang="en-US" sz="2400" b="1" dirty="0"/>
              <a:t>Plenty of low cost (or FREE) image and design resources:</a:t>
            </a:r>
          </a:p>
          <a:p>
            <a:r>
              <a:rPr lang="en-US" sz="2400" dirty="0" err="1"/>
              <a:t>WikiCommons</a:t>
            </a:r>
            <a:endParaRPr lang="en-US" sz="2400" dirty="0"/>
          </a:p>
          <a:p>
            <a:r>
              <a:rPr lang="en-US" sz="2400" dirty="0" err="1"/>
              <a:t>Canva</a:t>
            </a:r>
            <a:r>
              <a:rPr lang="en-US" sz="2400" dirty="0"/>
              <a:t> (with social media templates)</a:t>
            </a:r>
          </a:p>
          <a:p>
            <a:r>
              <a:rPr lang="en-US" sz="2400" dirty="0" err="1"/>
              <a:t>Lightstock</a:t>
            </a:r>
            <a:endParaRPr lang="en-US" sz="2400" dirty="0"/>
          </a:p>
          <a:p>
            <a:r>
              <a:rPr lang="en-US" sz="2400" dirty="0" err="1"/>
              <a:t>iStock</a:t>
            </a:r>
            <a:r>
              <a:rPr lang="en-US" sz="2400" dirty="0"/>
              <a:t> Photo</a:t>
            </a:r>
          </a:p>
          <a:p>
            <a:r>
              <a:rPr lang="en-US" sz="2400" dirty="0"/>
              <a:t>Facebook stock images (for ads)</a:t>
            </a:r>
          </a:p>
          <a:p>
            <a:r>
              <a:rPr lang="en-US" sz="2400" dirty="0"/>
              <a:t>And more…</a:t>
            </a:r>
          </a:p>
        </p:txBody>
      </p:sp>
      <p:pic>
        <p:nvPicPr>
          <p:cNvPr id="5" name="Content Placeholder 4"/>
          <p:cNvPicPr>
            <a:picLocks noGrp="1" noChangeAspect="1"/>
          </p:cNvPicPr>
          <p:nvPr>
            <p:ph sz="half" idx="2"/>
          </p:nvPr>
        </p:nvPicPr>
        <p:blipFill>
          <a:blip r:embed="rId3"/>
          <a:stretch>
            <a:fillRect/>
          </a:stretch>
        </p:blipFill>
        <p:spPr>
          <a:xfrm>
            <a:off x="6003583" y="1934737"/>
            <a:ext cx="5745091" cy="4245176"/>
          </a:xfrm>
          <a:prstGeom prst="rect">
            <a:avLst/>
          </a:prstGeom>
        </p:spPr>
      </p:pic>
    </p:spTree>
    <p:extLst>
      <p:ext uri="{BB962C8B-B14F-4D97-AF65-F5344CB8AC3E}">
        <p14:creationId xmlns:p14="http://schemas.microsoft.com/office/powerpoint/2010/main" val="2188208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Privacy Settings live demonstration</a:t>
            </a:r>
          </a:p>
        </p:txBody>
      </p:sp>
      <p:pic>
        <p:nvPicPr>
          <p:cNvPr id="3" name="Picture 2"/>
          <p:cNvPicPr>
            <a:picLocks noChangeAspect="1"/>
          </p:cNvPicPr>
          <p:nvPr/>
        </p:nvPicPr>
        <p:blipFill>
          <a:blip r:embed="rId3"/>
          <a:stretch>
            <a:fillRect/>
          </a:stretch>
        </p:blipFill>
        <p:spPr>
          <a:xfrm>
            <a:off x="5664200" y="2003028"/>
            <a:ext cx="6064250" cy="4775597"/>
          </a:xfrm>
          <a:prstGeom prst="rect">
            <a:avLst/>
          </a:prstGeom>
        </p:spPr>
      </p:pic>
      <p:pic>
        <p:nvPicPr>
          <p:cNvPr id="4" name="Picture 3"/>
          <p:cNvPicPr>
            <a:picLocks noChangeAspect="1"/>
          </p:cNvPicPr>
          <p:nvPr/>
        </p:nvPicPr>
        <p:blipFill>
          <a:blip r:embed="rId4"/>
          <a:stretch>
            <a:fillRect/>
          </a:stretch>
        </p:blipFill>
        <p:spPr>
          <a:xfrm>
            <a:off x="1618531" y="3342256"/>
            <a:ext cx="2190750" cy="2190750"/>
          </a:xfrm>
          <a:prstGeom prst="rect">
            <a:avLst/>
          </a:prstGeom>
        </p:spPr>
      </p:pic>
    </p:spTree>
    <p:extLst>
      <p:ext uri="{BB962C8B-B14F-4D97-AF65-F5344CB8AC3E}">
        <p14:creationId xmlns:p14="http://schemas.microsoft.com/office/powerpoint/2010/main" val="619437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TextBox 2"/>
          <p:cNvSpPr txBox="1"/>
          <p:nvPr/>
        </p:nvSpPr>
        <p:spPr>
          <a:xfrm>
            <a:off x="442822" y="2288875"/>
            <a:ext cx="11647804" cy="4524315"/>
          </a:xfrm>
          <a:prstGeom prst="rect">
            <a:avLst/>
          </a:prstGeom>
          <a:noFill/>
        </p:spPr>
        <p:txBody>
          <a:bodyPr wrap="none" rtlCol="0">
            <a:spAutoFit/>
          </a:bodyPr>
          <a:lstStyle/>
          <a:p>
            <a:endParaRPr lang="en-US" dirty="0"/>
          </a:p>
          <a:p>
            <a:pPr marL="285750" indent="-285750">
              <a:buFont typeface="Arial" panose="020B0604020202020204" pitchFamily="34" charset="0"/>
              <a:buChar char="•"/>
            </a:pPr>
            <a:r>
              <a:rPr lang="en-US" dirty="0">
                <a:hlinkClick r:id="rId3"/>
              </a:rPr>
              <a:t>http://www.sdadata.org/resources.html</a:t>
            </a:r>
            <a:endParaRPr lang="en-US" dirty="0"/>
          </a:p>
          <a:p>
            <a:pPr marL="285750" indent="-285750">
              <a:buFont typeface="Arial" panose="020B0604020202020204" pitchFamily="34" charset="0"/>
              <a:buChar char="•"/>
            </a:pPr>
            <a:r>
              <a:rPr lang="en-US" dirty="0">
                <a:hlinkClick r:id="rId4"/>
              </a:rPr>
              <a:t>https://www.ncjrs.gov/internetsafety/</a:t>
            </a:r>
            <a:endParaRPr lang="en-US" dirty="0"/>
          </a:p>
          <a:p>
            <a:pPr marL="285750" indent="-285750">
              <a:buFont typeface="Arial" panose="020B0604020202020204" pitchFamily="34" charset="0"/>
              <a:buChar char="•"/>
            </a:pPr>
            <a:r>
              <a:rPr lang="en-US" dirty="0">
                <a:hlinkClick r:id="rId5"/>
              </a:rPr>
              <a:t>http://securingthehuman.sans.org/resources/newsletters/ouch/2016</a:t>
            </a:r>
            <a:endParaRPr lang="en-US" dirty="0"/>
          </a:p>
          <a:p>
            <a:pPr marL="285750" indent="-285750">
              <a:buFont typeface="Arial" panose="020B0604020202020204" pitchFamily="34" charset="0"/>
              <a:buChar char="•"/>
            </a:pPr>
            <a:r>
              <a:rPr lang="en-US" dirty="0">
                <a:hlinkClick r:id="rId6"/>
              </a:rPr>
              <a:t>http://staysafeonline.org/stay-safe-online/protect-your-personal-information/social-networks</a:t>
            </a:r>
            <a:endParaRPr lang="en-US" dirty="0"/>
          </a:p>
          <a:p>
            <a:pPr marL="285750" indent="-285750">
              <a:buFont typeface="Arial" panose="020B0604020202020204" pitchFamily="34" charset="0"/>
              <a:buChar char="•"/>
            </a:pPr>
            <a:r>
              <a:rPr lang="en-US" dirty="0">
                <a:hlinkClick r:id="rId7"/>
              </a:rPr>
              <a:t>https://www.thinkuknow.co.uk/</a:t>
            </a:r>
            <a:endParaRPr lang="en-US" dirty="0"/>
          </a:p>
          <a:p>
            <a:pPr marL="285750" indent="-285750">
              <a:buFont typeface="Arial" panose="020B0604020202020204" pitchFamily="34" charset="0"/>
              <a:buChar char="•"/>
            </a:pPr>
            <a:r>
              <a:rPr lang="en-US" dirty="0">
                <a:hlinkClick r:id="rId8"/>
              </a:rPr>
              <a:t>http://www.safekids.com/kids-rules-for-online-safety/</a:t>
            </a:r>
            <a:endParaRPr lang="en-US" dirty="0"/>
          </a:p>
          <a:p>
            <a:pPr marL="285750" indent="-285750">
              <a:buFont typeface="Arial" panose="020B0604020202020204" pitchFamily="34" charset="0"/>
              <a:buChar char="•"/>
            </a:pPr>
            <a:r>
              <a:rPr lang="en-US" dirty="0">
                <a:hlinkClick r:id="rId9"/>
              </a:rPr>
              <a:t>http://www.netsmartz.org/InternetSafety</a:t>
            </a:r>
            <a:endParaRPr lang="en-US" dirty="0"/>
          </a:p>
          <a:p>
            <a:pPr marL="285750" indent="-285750">
              <a:buFont typeface="Arial" panose="020B0604020202020204" pitchFamily="34" charset="0"/>
              <a:buChar char="•"/>
            </a:pPr>
            <a:r>
              <a:rPr lang="en-US" dirty="0">
                <a:hlinkClick r:id="rId10"/>
              </a:rPr>
              <a:t>https://www.getsafeonline.org/social-networking/social-networking-sites/</a:t>
            </a:r>
            <a:endParaRPr lang="en-US" dirty="0"/>
          </a:p>
          <a:p>
            <a:pPr marL="285750" indent="-285750">
              <a:buFont typeface="Arial" panose="020B0604020202020204" pitchFamily="34" charset="0"/>
              <a:buChar char="•"/>
            </a:pPr>
            <a:r>
              <a:rPr lang="en-US" dirty="0">
                <a:hlinkClick r:id="rId11"/>
              </a:rPr>
              <a:t>http://www.ncpc.org/topics/internet-safety/social-networking-safety</a:t>
            </a:r>
            <a:endParaRPr lang="en-US" dirty="0"/>
          </a:p>
          <a:p>
            <a:pPr marL="285750" indent="-285750">
              <a:buFont typeface="Arial" panose="020B0604020202020204" pitchFamily="34" charset="0"/>
              <a:buChar char="•"/>
            </a:pPr>
            <a:r>
              <a:rPr lang="en-US" dirty="0">
                <a:hlinkClick r:id="rId12"/>
              </a:rPr>
              <a:t>https://adventistrisk.org/prevention-resources/solutions-newsletter/june-2013/quick-tips-online-safety-for-students</a:t>
            </a:r>
            <a:endParaRPr lang="en-US" dirty="0"/>
          </a:p>
          <a:p>
            <a:pPr marL="285750" indent="-285750">
              <a:buFont typeface="Arial" panose="020B0604020202020204" pitchFamily="34" charset="0"/>
              <a:buChar char="•"/>
            </a:pPr>
            <a:r>
              <a:rPr lang="en-US" dirty="0">
                <a:hlinkClick r:id="rId13"/>
              </a:rPr>
              <a:t>https://adventistrisk.org/prevention-resources/solutions-newsletter/february-2015/4-steps-to-securing-your-social-media</a:t>
            </a:r>
            <a:endParaRPr lang="en-US" dirty="0"/>
          </a:p>
          <a:p>
            <a:pPr marL="285750" indent="-285750">
              <a:buFont typeface="Arial" panose="020B0604020202020204" pitchFamily="34" charset="0"/>
              <a:buChar char="•"/>
            </a:pPr>
            <a:r>
              <a:rPr lang="en-US" dirty="0">
                <a:hlinkClick r:id="rId14"/>
              </a:rPr>
              <a:t>http://safeonlinedate.com/the-ultimate-guide-to-online-dating-safety-stats-facts-tips/</a:t>
            </a:r>
            <a:endParaRPr lang="en-US" dirty="0"/>
          </a:p>
          <a:p>
            <a:pPr marL="285750" indent="-285750">
              <a:buFont typeface="Arial" panose="020B0604020202020204" pitchFamily="34" charset="0"/>
              <a:buChar char="•"/>
            </a:pPr>
            <a:r>
              <a:rPr lang="en-US" dirty="0">
                <a:hlinkClick r:id="rId15"/>
              </a:rPr>
              <a:t>http://www.copyright.gov/</a:t>
            </a: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217618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sz="half" idx="1"/>
          </p:nvPr>
        </p:nvSpPr>
        <p:spPr>
          <a:xfrm>
            <a:off x="466175" y="2331520"/>
            <a:ext cx="5422390" cy="4460344"/>
          </a:xfrm>
        </p:spPr>
        <p:txBody>
          <a:bodyPr>
            <a:normAutofit fontScale="85000" lnSpcReduction="20000"/>
          </a:bodyPr>
          <a:lstStyle/>
          <a:p>
            <a:pPr marL="0" indent="0">
              <a:buNone/>
            </a:pPr>
            <a:r>
              <a:rPr lang="en-US" sz="2800" dirty="0"/>
              <a:t>Follow </a:t>
            </a:r>
            <a:r>
              <a:rPr lang="en-US" sz="2800" b="1" dirty="0">
                <a:solidFill>
                  <a:schemeClr val="accent2"/>
                </a:solidFill>
              </a:rPr>
              <a:t>@</a:t>
            </a:r>
            <a:r>
              <a:rPr lang="en-US" sz="2800" b="1" dirty="0" err="1">
                <a:solidFill>
                  <a:schemeClr val="accent2"/>
                </a:solidFill>
              </a:rPr>
              <a:t>DigiEvangelism</a:t>
            </a:r>
            <a:r>
              <a:rPr lang="en-US" sz="2800" b="1" dirty="0">
                <a:solidFill>
                  <a:schemeClr val="accent2"/>
                </a:solidFill>
              </a:rPr>
              <a:t> </a:t>
            </a:r>
            <a:r>
              <a:rPr lang="en-US" sz="2800" dirty="0"/>
              <a:t>on Facebook, Twitter, and Instagram for digital marketing tips and tricks. </a:t>
            </a:r>
            <a:br>
              <a:rPr lang="en-US" sz="2800" i="1" dirty="0"/>
            </a:br>
            <a:endParaRPr lang="en-US" sz="2800" i="1" dirty="0"/>
          </a:p>
          <a:p>
            <a:pPr marL="0" indent="0">
              <a:buNone/>
            </a:pPr>
            <a:r>
              <a:rPr lang="en-US" sz="2800" dirty="0"/>
              <a:t>Visit </a:t>
            </a:r>
            <a:r>
              <a:rPr lang="en-US" sz="2800" b="1" dirty="0">
                <a:solidFill>
                  <a:schemeClr val="accent2"/>
                </a:solidFill>
              </a:rPr>
              <a:t>SDAdata.org</a:t>
            </a:r>
            <a:r>
              <a:rPr lang="en-US" sz="2800" dirty="0"/>
              <a:t> for more resources, blogs, and upcoming videos. </a:t>
            </a:r>
          </a:p>
          <a:p>
            <a:pPr marL="0" indent="0">
              <a:buNone/>
            </a:pPr>
            <a:endParaRPr lang="en-US" sz="2800" dirty="0"/>
          </a:p>
          <a:p>
            <a:pPr marL="0" indent="0">
              <a:buNone/>
            </a:pPr>
            <a:r>
              <a:rPr lang="en-US" sz="2800" dirty="0"/>
              <a:t>Email me at: </a:t>
            </a:r>
            <a:r>
              <a:rPr lang="en-US" sz="2800" b="1" dirty="0">
                <a:solidFill>
                  <a:schemeClr val="accent2"/>
                </a:solidFill>
              </a:rPr>
              <a:t>jamieschneider@nadaventist.org</a:t>
            </a:r>
          </a:p>
          <a:p>
            <a:pPr marL="0" indent="0">
              <a:buNone/>
            </a:pPr>
            <a:endParaRPr lang="en-US" sz="2000" i="1" dirty="0"/>
          </a:p>
          <a:p>
            <a:pPr marL="0" indent="0">
              <a:buNone/>
            </a:pPr>
            <a:br>
              <a:rPr lang="en-US" i="1" dirty="0"/>
            </a:br>
            <a:br>
              <a:rPr lang="en-US" i="1" dirty="0"/>
            </a:br>
            <a:endParaRPr lang="en-US" dirty="0"/>
          </a:p>
        </p:txBody>
      </p:sp>
      <p:pic>
        <p:nvPicPr>
          <p:cNvPr id="5" name="Content Placeholder 4"/>
          <p:cNvPicPr>
            <a:picLocks noGrp="1" noChangeAspect="1"/>
          </p:cNvPicPr>
          <p:nvPr>
            <p:ph sz="half" idx="2"/>
          </p:nvPr>
        </p:nvPicPr>
        <p:blipFill>
          <a:blip r:embed="rId3"/>
          <a:stretch>
            <a:fillRect/>
          </a:stretch>
        </p:blipFill>
        <p:spPr>
          <a:xfrm>
            <a:off x="6732165" y="2227263"/>
            <a:ext cx="4334720" cy="3633787"/>
          </a:xfrm>
        </p:spPr>
      </p:pic>
    </p:spTree>
    <p:extLst>
      <p:ext uri="{BB962C8B-B14F-4D97-AF65-F5344CB8AC3E}">
        <p14:creationId xmlns:p14="http://schemas.microsoft.com/office/powerpoint/2010/main" val="2957413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yourself online</a:t>
            </a:r>
          </a:p>
        </p:txBody>
      </p:sp>
      <p:sp>
        <p:nvSpPr>
          <p:cNvPr id="3" name="Text Placeholder 2"/>
          <p:cNvSpPr>
            <a:spLocks noGrp="1"/>
          </p:cNvSpPr>
          <p:nvPr>
            <p:ph type="body" idx="1"/>
          </p:nvPr>
        </p:nvSpPr>
        <p:spPr/>
        <p:txBody>
          <a:bodyPr/>
          <a:lstStyle/>
          <a:p>
            <a:r>
              <a:rPr lang="en-US" dirty="0"/>
              <a:t>8 simple tips</a:t>
            </a:r>
          </a:p>
        </p:txBody>
      </p:sp>
    </p:spTree>
    <p:extLst>
      <p:ext uri="{BB962C8B-B14F-4D97-AF65-F5344CB8AC3E}">
        <p14:creationId xmlns:p14="http://schemas.microsoft.com/office/powerpoint/2010/main" val="3013845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Security software</a:t>
            </a:r>
          </a:p>
        </p:txBody>
      </p:sp>
      <p:pic>
        <p:nvPicPr>
          <p:cNvPr id="5" name="Content Placeholder 4"/>
          <p:cNvPicPr>
            <a:picLocks noGrp="1" noChangeAspect="1"/>
          </p:cNvPicPr>
          <p:nvPr>
            <p:ph sz="half" idx="2"/>
          </p:nvPr>
        </p:nvPicPr>
        <p:blipFill>
          <a:blip r:embed="rId3"/>
          <a:stretch>
            <a:fillRect/>
          </a:stretch>
        </p:blipFill>
        <p:spPr>
          <a:xfrm>
            <a:off x="5861050" y="2126456"/>
            <a:ext cx="6181725" cy="4121150"/>
          </a:xfrm>
        </p:spPr>
      </p:pic>
      <p:sp>
        <p:nvSpPr>
          <p:cNvPr id="3" name="Content Placeholder 2"/>
          <p:cNvSpPr>
            <a:spLocks noGrp="1"/>
          </p:cNvSpPr>
          <p:nvPr>
            <p:ph sz="half" idx="1"/>
          </p:nvPr>
        </p:nvSpPr>
        <p:spPr>
          <a:xfrm>
            <a:off x="457903" y="2079028"/>
            <a:ext cx="6440709" cy="4428069"/>
          </a:xfrm>
        </p:spPr>
        <p:txBody>
          <a:bodyPr>
            <a:noAutofit/>
          </a:bodyPr>
          <a:lstStyle/>
          <a:p>
            <a:r>
              <a:rPr lang="en-US" sz="2800" dirty="0"/>
              <a:t>Make sure security software is installed that protects your computer from viruses, malware and spyware as well as includes a firewall.</a:t>
            </a:r>
          </a:p>
          <a:p>
            <a:r>
              <a:rPr lang="en-US" sz="2800" dirty="0"/>
              <a:t>Set it to scan regularly.</a:t>
            </a:r>
          </a:p>
          <a:p>
            <a:r>
              <a:rPr lang="en-US" sz="2800" dirty="0"/>
              <a:t>Update or renew regularly.</a:t>
            </a:r>
          </a:p>
          <a:p>
            <a:r>
              <a:rPr lang="en-US" sz="2800" dirty="0"/>
              <a:t>Beware of “Scareware.”</a:t>
            </a:r>
          </a:p>
          <a:p>
            <a:r>
              <a:rPr lang="en-US" sz="2800" b="1" dirty="0"/>
              <a:t>Recommended security software:</a:t>
            </a:r>
            <a:r>
              <a:rPr lang="en-US" sz="2800" dirty="0"/>
              <a:t> Sophos, Checkpoint, and McAfee</a:t>
            </a:r>
          </a:p>
        </p:txBody>
      </p:sp>
    </p:spTree>
    <p:extLst>
      <p:ext uri="{BB962C8B-B14F-4D97-AF65-F5344CB8AC3E}">
        <p14:creationId xmlns:p14="http://schemas.microsoft.com/office/powerpoint/2010/main" val="3169135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Passwords</a:t>
            </a:r>
          </a:p>
        </p:txBody>
      </p:sp>
      <p:sp>
        <p:nvSpPr>
          <p:cNvPr id="3" name="Content Placeholder 2"/>
          <p:cNvSpPr>
            <a:spLocks noGrp="1"/>
          </p:cNvSpPr>
          <p:nvPr>
            <p:ph sz="half" idx="1"/>
          </p:nvPr>
        </p:nvSpPr>
        <p:spPr>
          <a:xfrm>
            <a:off x="466174" y="2546085"/>
            <a:ext cx="6526974" cy="3633047"/>
          </a:xfrm>
        </p:spPr>
        <p:txBody>
          <a:bodyPr>
            <a:noAutofit/>
          </a:bodyPr>
          <a:lstStyle/>
          <a:p>
            <a:r>
              <a:rPr lang="en-US" sz="2800" dirty="0"/>
              <a:t>Use different passwords for each account and change them regularly.</a:t>
            </a:r>
          </a:p>
          <a:p>
            <a:r>
              <a:rPr lang="en-US" sz="2800" dirty="0"/>
              <a:t>Don’t store a list of your passwords in a word document.</a:t>
            </a:r>
          </a:p>
          <a:p>
            <a:r>
              <a:rPr lang="en-US" sz="2800" dirty="0"/>
              <a:t>Select “no” when your computer offers to remember passwords to websites, especially banking, social media, and email accounts.</a:t>
            </a:r>
          </a:p>
          <a:p>
            <a:r>
              <a:rPr lang="en-US" sz="2800" dirty="0"/>
              <a:t>Use passphrases.</a:t>
            </a:r>
          </a:p>
        </p:txBody>
      </p:sp>
      <p:pic>
        <p:nvPicPr>
          <p:cNvPr id="5" name="Picture 4"/>
          <p:cNvPicPr>
            <a:picLocks noChangeAspect="1"/>
          </p:cNvPicPr>
          <p:nvPr/>
        </p:nvPicPr>
        <p:blipFill rotWithShape="1">
          <a:blip r:embed="rId3"/>
          <a:srcRect b="19956"/>
          <a:stretch/>
        </p:blipFill>
        <p:spPr>
          <a:xfrm>
            <a:off x="8131835" y="1862271"/>
            <a:ext cx="3646218" cy="5000677"/>
          </a:xfrm>
          <a:prstGeom prst="rect">
            <a:avLst/>
          </a:prstGeom>
        </p:spPr>
      </p:pic>
    </p:spTree>
    <p:extLst>
      <p:ext uri="{BB962C8B-B14F-4D97-AF65-F5344CB8AC3E}">
        <p14:creationId xmlns:p14="http://schemas.microsoft.com/office/powerpoint/2010/main" val="2419220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Keep Your software updated &amp; Networks secure</a:t>
            </a:r>
          </a:p>
        </p:txBody>
      </p:sp>
      <p:sp>
        <p:nvSpPr>
          <p:cNvPr id="3" name="Content Placeholder 2"/>
          <p:cNvSpPr>
            <a:spLocks noGrp="1"/>
          </p:cNvSpPr>
          <p:nvPr>
            <p:ph sz="half" idx="1"/>
          </p:nvPr>
        </p:nvSpPr>
        <p:spPr>
          <a:xfrm>
            <a:off x="581192" y="2228003"/>
            <a:ext cx="6372057" cy="4236297"/>
          </a:xfrm>
        </p:spPr>
        <p:txBody>
          <a:bodyPr>
            <a:normAutofit/>
          </a:bodyPr>
          <a:lstStyle/>
          <a:p>
            <a:r>
              <a:rPr lang="en-US" sz="3200" dirty="0"/>
              <a:t>Update software when prompted.</a:t>
            </a:r>
          </a:p>
          <a:p>
            <a:r>
              <a:rPr lang="en-US" sz="3200" dirty="0"/>
              <a:t>Make sure your </a:t>
            </a:r>
            <a:r>
              <a:rPr lang="en-US" sz="3200" dirty="0" err="1"/>
              <a:t>wifi</a:t>
            </a:r>
            <a:r>
              <a:rPr lang="en-US" sz="3200" dirty="0"/>
              <a:t> has a strong password.</a:t>
            </a:r>
          </a:p>
          <a:p>
            <a:r>
              <a:rPr lang="en-US" sz="3200" dirty="0"/>
              <a:t>Turn off your internet when you’re not using it.</a:t>
            </a:r>
          </a:p>
        </p:txBody>
      </p:sp>
      <p:pic>
        <p:nvPicPr>
          <p:cNvPr id="5" name="Content Placeholder 4"/>
          <p:cNvPicPr>
            <a:picLocks noGrp="1" noChangeAspect="1"/>
          </p:cNvPicPr>
          <p:nvPr>
            <p:ph sz="half" idx="2"/>
          </p:nvPr>
        </p:nvPicPr>
        <p:blipFill>
          <a:blip r:embed="rId3"/>
          <a:stretch>
            <a:fillRect/>
          </a:stretch>
        </p:blipFill>
        <p:spPr>
          <a:xfrm>
            <a:off x="7162800" y="2227263"/>
            <a:ext cx="4448009" cy="4448009"/>
          </a:xfrm>
        </p:spPr>
      </p:pic>
    </p:spTree>
    <p:extLst>
      <p:ext uri="{BB962C8B-B14F-4D97-AF65-F5344CB8AC3E}">
        <p14:creationId xmlns:p14="http://schemas.microsoft.com/office/powerpoint/2010/main" val="4074750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Make good choices</a:t>
            </a:r>
          </a:p>
        </p:txBody>
      </p:sp>
      <p:sp>
        <p:nvSpPr>
          <p:cNvPr id="3" name="Content Placeholder 2"/>
          <p:cNvSpPr>
            <a:spLocks noGrp="1"/>
          </p:cNvSpPr>
          <p:nvPr>
            <p:ph sz="half" idx="1"/>
          </p:nvPr>
        </p:nvSpPr>
        <p:spPr>
          <a:xfrm>
            <a:off x="425917" y="2705331"/>
            <a:ext cx="5422390" cy="4348201"/>
          </a:xfrm>
        </p:spPr>
        <p:txBody>
          <a:bodyPr>
            <a:normAutofit fontScale="92500" lnSpcReduction="10000"/>
          </a:bodyPr>
          <a:lstStyle/>
          <a:p>
            <a:r>
              <a:rPr lang="en-US" sz="2000" dirty="0">
                <a:solidFill>
                  <a:schemeClr val="tx1"/>
                </a:solidFill>
              </a:rPr>
              <a:t>Think carefully before you click on links and attachments, particularly in emails and on social networking sites.</a:t>
            </a:r>
          </a:p>
          <a:p>
            <a:r>
              <a:rPr lang="en-US" sz="2000" dirty="0">
                <a:solidFill>
                  <a:schemeClr val="tx1"/>
                </a:solidFill>
              </a:rPr>
              <a:t>Only open emails from people you know and scan attachments before opening.</a:t>
            </a:r>
          </a:p>
          <a:p>
            <a:r>
              <a:rPr lang="en-US" sz="2000" dirty="0">
                <a:solidFill>
                  <a:schemeClr val="tx1"/>
                </a:solidFill>
              </a:rPr>
              <a:t>Don’t click on suspicious links.</a:t>
            </a:r>
          </a:p>
          <a:p>
            <a:r>
              <a:rPr lang="en-US" sz="2000" dirty="0">
                <a:solidFill>
                  <a:schemeClr val="tx1"/>
                </a:solidFill>
              </a:rPr>
              <a:t>Only download items from trusted websites.</a:t>
            </a:r>
          </a:p>
          <a:p>
            <a:r>
              <a:rPr lang="en-US" sz="2000" dirty="0"/>
              <a:t>Read the license agreement and terms of use before you download software.</a:t>
            </a:r>
          </a:p>
          <a:p>
            <a:r>
              <a:rPr lang="en-US" sz="2000" dirty="0"/>
              <a:t>Do not respond to chain letter messages.</a:t>
            </a:r>
          </a:p>
          <a:p>
            <a:r>
              <a:rPr lang="en-US" sz="2000" dirty="0"/>
              <a:t>Looks for ‘https’ in the </a:t>
            </a:r>
            <a:r>
              <a:rPr lang="en-US" sz="2000" dirty="0" err="1"/>
              <a:t>url</a:t>
            </a:r>
            <a:r>
              <a:rPr lang="en-US" sz="2000" dirty="0"/>
              <a:t> or the secure website badge before providing credit card information.</a:t>
            </a:r>
          </a:p>
          <a:p>
            <a:endParaRPr lang="en-US" dirty="0">
              <a:solidFill>
                <a:schemeClr val="tx1"/>
              </a:solidFill>
            </a:endParaRPr>
          </a:p>
          <a:p>
            <a:endParaRPr lang="en-US" dirty="0">
              <a:solidFill>
                <a:schemeClr val="tx1"/>
              </a:solidFill>
            </a:endParaRPr>
          </a:p>
          <a:p>
            <a:endParaRPr lang="en-US" dirty="0"/>
          </a:p>
        </p:txBody>
      </p:sp>
      <p:sp>
        <p:nvSpPr>
          <p:cNvPr id="4" name="Content Placeholder 3"/>
          <p:cNvSpPr>
            <a:spLocks noGrp="1"/>
          </p:cNvSpPr>
          <p:nvPr>
            <p:ph sz="half" idx="2"/>
          </p:nvPr>
        </p:nvSpPr>
        <p:spPr>
          <a:xfrm>
            <a:off x="6188417" y="2452290"/>
            <a:ext cx="5422392" cy="4466095"/>
          </a:xfrm>
        </p:spPr>
        <p:txBody>
          <a:bodyPr>
            <a:normAutofit fontScale="92500" lnSpcReduction="10000"/>
          </a:bodyPr>
          <a:lstStyle/>
          <a:p>
            <a:r>
              <a:rPr lang="en-US" sz="2100" dirty="0"/>
              <a:t>Always log out of your internet banking session.</a:t>
            </a:r>
          </a:p>
          <a:p>
            <a:r>
              <a:rPr lang="en-US" sz="2100" dirty="0"/>
              <a:t>Never respond to requests for personal or financial information online, even if it looks like it’s from your bank.</a:t>
            </a:r>
          </a:p>
          <a:p>
            <a:r>
              <a:rPr lang="en-US" sz="2100" dirty="0"/>
              <a:t>Ignore suspicious emails that play on your emotions.</a:t>
            </a:r>
          </a:p>
          <a:p>
            <a:r>
              <a:rPr lang="en-US" sz="2100" dirty="0"/>
              <a:t>If it sounds too good to be true, it’s not, ignore it.</a:t>
            </a:r>
          </a:p>
          <a:p>
            <a:r>
              <a:rPr lang="en-US" sz="2100" dirty="0"/>
              <a:t>Avoid using public computers to access personal information. </a:t>
            </a:r>
          </a:p>
          <a:p>
            <a:r>
              <a:rPr lang="en-US" sz="2100" dirty="0"/>
              <a:t>Check your credit report regularly; there’s an app for that now.</a:t>
            </a:r>
          </a:p>
          <a:p>
            <a:r>
              <a:rPr lang="en-US" sz="2100" dirty="0"/>
              <a:t>Don’t email your passwords to anyone, EVER!</a:t>
            </a:r>
          </a:p>
          <a:p>
            <a:endParaRPr lang="en-US" dirty="0"/>
          </a:p>
          <a:p>
            <a:endParaRPr lang="en-US" dirty="0"/>
          </a:p>
        </p:txBody>
      </p:sp>
    </p:spTree>
    <p:extLst>
      <p:ext uri="{BB962C8B-B14F-4D97-AF65-F5344CB8AC3E}">
        <p14:creationId xmlns:p14="http://schemas.microsoft.com/office/powerpoint/2010/main" val="581847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suspicious links</a:t>
            </a:r>
          </a:p>
        </p:txBody>
      </p:sp>
      <p:sp>
        <p:nvSpPr>
          <p:cNvPr id="3" name="Content Placeholder 2"/>
          <p:cNvSpPr>
            <a:spLocks noGrp="1"/>
          </p:cNvSpPr>
          <p:nvPr>
            <p:ph sz="half" idx="1"/>
          </p:nvPr>
        </p:nvSpPr>
        <p:spPr>
          <a:xfrm>
            <a:off x="581193" y="2228003"/>
            <a:ext cx="5105553" cy="4477597"/>
          </a:xfrm>
        </p:spPr>
        <p:txBody>
          <a:bodyPr/>
          <a:lstStyle/>
          <a:p>
            <a:r>
              <a:rPr lang="en-US" sz="2000" dirty="0"/>
              <a:t>The link came in an unsolicited email (or from a friend, but the email doesn’t seem like something they would write).</a:t>
            </a:r>
          </a:p>
          <a:p>
            <a:r>
              <a:rPr lang="en-US" sz="2000" dirty="0"/>
              <a:t>Hover over the link to see the destination in the bottom left corner (or elsewhere) of your screen.</a:t>
            </a:r>
          </a:p>
          <a:p>
            <a:r>
              <a:rPr lang="en-US" sz="2000" dirty="0"/>
              <a:t>There are a bunch of % in it (masks URL encoding).</a:t>
            </a:r>
          </a:p>
          <a:p>
            <a:r>
              <a:rPr lang="en-US" sz="2000" dirty="0"/>
              <a:t>Expand shortened links with </a:t>
            </a:r>
            <a:r>
              <a:rPr lang="en-US" sz="2000" dirty="0" err="1">
                <a:hlinkClick r:id="rId3"/>
              </a:rPr>
              <a:t>Untiny</a:t>
            </a:r>
            <a:r>
              <a:rPr lang="en-US" sz="2000" dirty="0"/>
              <a:t>. </a:t>
            </a:r>
          </a:p>
          <a:p>
            <a:r>
              <a:rPr lang="en-US" sz="2000" b="1" dirty="0"/>
              <a:t>Scan the link with a link scanner: </a:t>
            </a:r>
            <a:r>
              <a:rPr lang="en-US" sz="2000" dirty="0">
                <a:hlinkClick r:id="rId4"/>
              </a:rPr>
              <a:t>Norton </a:t>
            </a:r>
            <a:r>
              <a:rPr lang="en-US" sz="2000" dirty="0" err="1">
                <a:hlinkClick r:id="rId4"/>
              </a:rPr>
              <a:t>SafeWeb</a:t>
            </a:r>
            <a:r>
              <a:rPr lang="en-US" sz="2000" dirty="0"/>
              <a:t>, </a:t>
            </a:r>
            <a:r>
              <a:rPr lang="en-US" sz="2000" dirty="0" err="1">
                <a:hlinkClick r:id="rId5"/>
              </a:rPr>
              <a:t>URLVoid</a:t>
            </a:r>
            <a:r>
              <a:rPr lang="en-US" sz="2000" dirty="0"/>
              <a:t>, </a:t>
            </a:r>
            <a:r>
              <a:rPr lang="en-US" sz="2000" dirty="0" err="1">
                <a:hlinkClick r:id="rId6"/>
              </a:rPr>
              <a:t>ScanURL</a:t>
            </a:r>
            <a:endParaRPr lang="en-US" sz="2000" dirty="0"/>
          </a:p>
          <a:p>
            <a:endParaRPr lang="en-US" dirty="0"/>
          </a:p>
          <a:p>
            <a:endParaRPr lang="en-US" dirty="0"/>
          </a:p>
        </p:txBody>
      </p:sp>
      <p:pic>
        <p:nvPicPr>
          <p:cNvPr id="5" name="Content Placeholder 4"/>
          <p:cNvPicPr>
            <a:picLocks noGrp="1" noChangeAspect="1"/>
          </p:cNvPicPr>
          <p:nvPr>
            <p:ph sz="half" idx="2"/>
          </p:nvPr>
        </p:nvPicPr>
        <p:blipFill rotWithShape="1">
          <a:blip r:embed="rId7"/>
          <a:srcRect b="6544"/>
          <a:stretch/>
        </p:blipFill>
        <p:spPr>
          <a:xfrm>
            <a:off x="6370607" y="2958973"/>
            <a:ext cx="5067300" cy="3899027"/>
          </a:xfrm>
        </p:spPr>
      </p:pic>
    </p:spTree>
    <p:extLst>
      <p:ext uri="{BB962C8B-B14F-4D97-AF65-F5344CB8AC3E}">
        <p14:creationId xmlns:p14="http://schemas.microsoft.com/office/powerpoint/2010/main" val="274025816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695</TotalTime>
  <Words>3766</Words>
  <Application>Microsoft Office PowerPoint</Application>
  <PresentationFormat>Widescreen</PresentationFormat>
  <Paragraphs>274</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Gill Sans MT</vt:lpstr>
      <vt:lpstr>Wingdings</vt:lpstr>
      <vt:lpstr>Wingdings 2</vt:lpstr>
      <vt:lpstr>Dividend</vt:lpstr>
      <vt:lpstr>Social media Safety</vt:lpstr>
      <vt:lpstr>Who am I?</vt:lpstr>
      <vt:lpstr>What will be covered</vt:lpstr>
      <vt:lpstr>Protecting yourself online</vt:lpstr>
      <vt:lpstr>1. Security software</vt:lpstr>
      <vt:lpstr>2. Passwords</vt:lpstr>
      <vt:lpstr>3. Keep Your software updated &amp; Networks secure</vt:lpstr>
      <vt:lpstr>4. Make good choices</vt:lpstr>
      <vt:lpstr>Identifying suspicious links</vt:lpstr>
      <vt:lpstr>5. Check your privacy settings on Social media</vt:lpstr>
      <vt:lpstr>6. Report or block bullies</vt:lpstr>
      <vt:lpstr>7. Limit what you share</vt:lpstr>
      <vt:lpstr>8. Create Balance</vt:lpstr>
      <vt:lpstr>Enable ‘night shift’ mode </vt:lpstr>
      <vt:lpstr>Summary:</vt:lpstr>
      <vt:lpstr>Employee guidelines</vt:lpstr>
      <vt:lpstr>Think before you post</vt:lpstr>
      <vt:lpstr>What you should do</vt:lpstr>
      <vt:lpstr>Disclosing Your Affiliation: </vt:lpstr>
      <vt:lpstr>Evangelism based on Digital relationships</vt:lpstr>
      <vt:lpstr>Act Responsibly &amp; Ethically:</vt:lpstr>
      <vt:lpstr>Represent Our Values: </vt:lpstr>
      <vt:lpstr>Avoid Conflict:</vt:lpstr>
      <vt:lpstr>PowerPoint Presentation</vt:lpstr>
      <vt:lpstr>Protect Your Work Family:</vt:lpstr>
      <vt:lpstr>Keep Us Informed:</vt:lpstr>
      <vt:lpstr>We all share the same goal</vt:lpstr>
      <vt:lpstr>Freedom of speech does not mean freedom from consequences</vt:lpstr>
      <vt:lpstr>In summary</vt:lpstr>
      <vt:lpstr>Managing work accounts</vt:lpstr>
      <vt:lpstr>Account management</vt:lpstr>
      <vt:lpstr>Protecting underage members</vt:lpstr>
      <vt:lpstr>Communicating with young people</vt:lpstr>
      <vt:lpstr>Copyright laws</vt:lpstr>
      <vt:lpstr>Highlights to keep in mind</vt:lpstr>
      <vt:lpstr>Need low cost images?</vt:lpstr>
      <vt:lpstr>Social media Privacy Settings live demonstration</vt:lpstr>
      <vt:lpstr>Additional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101</dc:title>
  <dc:creator>Jamie Jean Schneider</dc:creator>
  <cp:lastModifiedBy>Jamie Jean Schneider</cp:lastModifiedBy>
  <cp:revision>152</cp:revision>
  <dcterms:created xsi:type="dcterms:W3CDTF">2016-10-10T01:23:00Z</dcterms:created>
  <dcterms:modified xsi:type="dcterms:W3CDTF">2017-02-07T14:58:18Z</dcterms:modified>
</cp:coreProperties>
</file>